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583" autoAdjust="0"/>
    <p:restoredTop sz="94038" autoAdjust="0"/>
  </p:normalViewPr>
  <p:slideViewPr>
    <p:cSldViewPr snapToGrid="0">
      <p:cViewPr varScale="1">
        <p:scale>
          <a:sx n="74" d="100"/>
          <a:sy n="74" d="100"/>
        </p:scale>
        <p:origin x="135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25C0A0-BE40-4624-A856-FB17E5392590}" type="datetimeFigureOut">
              <a:rPr lang="en-GB" smtClean="0"/>
              <a:t>07/11/2024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65E176-5004-40C6-BE6E-05D1DA00EF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688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65E176-5004-40C6-BE6E-05D1DA00EF91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37777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6917AF-C23C-4496-BD2A-DD7696EAFA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2BF1CC-8C99-3740-FBB5-421BEAE570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F76C8C-8169-6BC1-316B-B1F54F7A1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7C61C-186B-4DEC-AD47-880ECD6A5B1A}" type="datetimeFigureOut">
              <a:rPr lang="en-GB" smtClean="0"/>
              <a:t>07/11/2024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B9487D-4EE0-C983-DC9B-7097D4DAA0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5EF35A-B40C-A1B2-ADAA-5B8A6BF6D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162B9-1DD7-45A9-BA49-680DE78A76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8419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A409B-3B45-3B0B-E5FF-7A5901D59C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E009A7-76AF-FC4A-63D8-9F449AE01D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B22071-1CBB-C9A0-4348-F4E1648EF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7C61C-186B-4DEC-AD47-880ECD6A5B1A}" type="datetimeFigureOut">
              <a:rPr lang="en-GB" smtClean="0"/>
              <a:t>07/11/2024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1AFA8C-C316-1140-24E8-794FA0CC6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6F7DD6-85E9-9605-3C4B-93B84DEBF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162B9-1DD7-45A9-BA49-680DE78A76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4221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1FD2C77-E4E9-9A53-DAD7-D085FADB82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3DB136-B71E-F8A4-7930-3D3E88B1A7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2B392F-CDE9-B11D-B023-8835CEC2D5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7C61C-186B-4DEC-AD47-880ECD6A5B1A}" type="datetimeFigureOut">
              <a:rPr lang="en-GB" smtClean="0"/>
              <a:t>07/11/2024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E3C9A3-F01D-25A8-7A35-3C2D279B8E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BBA9C9-1520-510B-6054-9111C2BAC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162B9-1DD7-45A9-BA49-680DE78A76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190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01580D-1EE4-15B2-3805-E7979CF636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E77FE1-2344-49B0-DDDD-27BF43F7AC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555F48-2DAC-4161-F650-2CDC8AACAC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7C61C-186B-4DEC-AD47-880ECD6A5B1A}" type="datetimeFigureOut">
              <a:rPr lang="en-GB" smtClean="0"/>
              <a:t>07/11/2024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44F762-2D2A-470D-8758-94C57556C3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171D27-6708-DAA7-AE38-BE75832E4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162B9-1DD7-45A9-BA49-680DE78A76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8146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71C4E3-F6EE-FE0F-EBA3-B193E20E80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ABDDE5-A877-2BEC-E988-584CDBC3E6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331605-3C7F-15C6-B3C1-39C828E86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7C61C-186B-4DEC-AD47-880ECD6A5B1A}" type="datetimeFigureOut">
              <a:rPr lang="en-GB" smtClean="0"/>
              <a:t>07/11/2024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86C4A2-4603-C986-1CF3-8D1D1AC0B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9773CF-1254-CECB-0CF4-F7517DD78B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162B9-1DD7-45A9-BA49-680DE78A76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03194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A51A1A-E8A8-E145-1955-B9798D4B9B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E06216-2E7F-41F4-4FCF-3A93835B96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BAFE1D-4C9D-01B1-2792-E61B462B81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F07F8F-C2CB-0084-F6BD-8FA098102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7C61C-186B-4DEC-AD47-880ECD6A5B1A}" type="datetimeFigureOut">
              <a:rPr lang="en-GB" smtClean="0"/>
              <a:t>07/11/2024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BA0BCF-1A32-51BA-F852-140EB4E58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999521-5320-B3F5-293C-8BA544F409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162B9-1DD7-45A9-BA49-680DE78A76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8723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B1333B-C2D1-384A-1ED9-03B1ACE7FE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9A7C34-05D0-426B-11F9-A7E0CD42D2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49C12A-102C-4209-05D5-3901E902EF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C66831E-9FB7-4693-FD17-595F4D5226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0A324B1-326C-5040-73C2-CFE9BAE1F4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3CACF72-0CB0-8A57-BCC9-741A7D6C24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7C61C-186B-4DEC-AD47-880ECD6A5B1A}" type="datetimeFigureOut">
              <a:rPr lang="en-GB" smtClean="0"/>
              <a:t>07/11/2024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45E4D57-7C40-4A67-A2AC-F4C851987C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E5705EB-0767-75D2-4A8C-CDE1BF27C9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162B9-1DD7-45A9-BA49-680DE78A76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3262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D2ED1E-DCFC-655F-498A-FE316E664C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0E82316-EA5A-849D-1F03-E5611A638A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7C61C-186B-4DEC-AD47-880ECD6A5B1A}" type="datetimeFigureOut">
              <a:rPr lang="en-GB" smtClean="0"/>
              <a:t>07/11/2024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555C5A-D6EE-5581-FD35-1974578AC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BC5C4E-49EF-5992-775E-FC87C9623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162B9-1DD7-45A9-BA49-680DE78A76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7283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41323BC-89A3-2759-63D2-10F122B97E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7C61C-186B-4DEC-AD47-880ECD6A5B1A}" type="datetimeFigureOut">
              <a:rPr lang="en-GB" smtClean="0"/>
              <a:t>07/11/2024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7FC4EFC-46C8-9DB2-1221-22BAD2F35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D33713-317F-AC2F-FDD6-B6DC156E3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162B9-1DD7-45A9-BA49-680DE78A76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7757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941921-9FB7-0EAB-9A33-11BB00AC55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881D9E-0E4C-6722-0534-ACAE2FD963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0DEAF8-9CF2-0388-30FE-1FE37AAD45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7CFD4B-104B-7124-12E8-5EB88176E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7C61C-186B-4DEC-AD47-880ECD6A5B1A}" type="datetimeFigureOut">
              <a:rPr lang="en-GB" smtClean="0"/>
              <a:t>07/11/2024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603733-8A82-B6AF-334E-B04F6921C4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072275-B857-D91B-B049-559EC1DB5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162B9-1DD7-45A9-BA49-680DE78A76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4754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66B86B-E625-2FE6-379D-F90518B615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37FCE82-6291-DC32-A159-54E1F0F784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92FB73-50B8-DDDC-9433-AD7F05D90B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38BC8D-1E66-FE89-8D7A-B1A11ED1BF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7C61C-186B-4DEC-AD47-880ECD6A5B1A}" type="datetimeFigureOut">
              <a:rPr lang="en-GB" smtClean="0"/>
              <a:t>07/11/2024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354462-1A51-8263-6D78-0AC54F357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41D119-9C61-408F-0740-0AE29617C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162B9-1DD7-45A9-BA49-680DE78A76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1740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92074FA-40BE-37CD-F439-9FB337DC5B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9ED786-F9AA-5AF7-E1BB-ED93CA8C46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9F6CD1-20FA-690E-69E5-138EADAE23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F7C61C-186B-4DEC-AD47-880ECD6A5B1A}" type="datetimeFigureOut">
              <a:rPr lang="en-GB" smtClean="0"/>
              <a:t>07/11/2024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4673F3-13C9-E099-A527-0EBBE51BD6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20D7C5-6188-6AC2-A290-37BE6E9548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FF162B9-1DD7-45A9-BA49-680DE78A76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2660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BD32651E-015E-649F-1D85-21650D2E4329}"/>
              </a:ext>
            </a:extLst>
          </p:cNvPr>
          <p:cNvSpPr txBox="1"/>
          <p:nvPr/>
        </p:nvSpPr>
        <p:spPr>
          <a:xfrm>
            <a:off x="127055" y="104198"/>
            <a:ext cx="21755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FMES Web page structure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BE8BBA8-DEC5-D1F5-32A5-AD40AEBABC4E}"/>
              </a:ext>
            </a:extLst>
          </p:cNvPr>
          <p:cNvSpPr txBox="1"/>
          <p:nvPr/>
        </p:nvSpPr>
        <p:spPr>
          <a:xfrm>
            <a:off x="127055" y="6435670"/>
            <a:ext cx="21755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V 2 6</a:t>
            </a:r>
            <a:r>
              <a:rPr lang="en-GB" sz="1400" baseline="30000" dirty="0"/>
              <a:t>th</a:t>
            </a:r>
            <a:r>
              <a:rPr lang="en-GB" sz="1400" dirty="0"/>
              <a:t> November 2024</a:t>
            </a: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5E96E319-5568-DAE1-F1B2-E8B91CD5D24F}"/>
              </a:ext>
            </a:extLst>
          </p:cNvPr>
          <p:cNvCxnSpPr>
            <a:cxnSpLocks/>
          </p:cNvCxnSpPr>
          <p:nvPr/>
        </p:nvCxnSpPr>
        <p:spPr>
          <a:xfrm flipH="1">
            <a:off x="5927020" y="578241"/>
            <a:ext cx="1" cy="22981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A7C85B79-749E-ABDD-8B2B-340262978FDA}"/>
              </a:ext>
            </a:extLst>
          </p:cNvPr>
          <p:cNvCxnSpPr>
            <a:cxnSpLocks/>
          </p:cNvCxnSpPr>
          <p:nvPr/>
        </p:nvCxnSpPr>
        <p:spPr>
          <a:xfrm>
            <a:off x="324678" y="821570"/>
            <a:ext cx="9394" cy="27012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DF950DE4-CCDD-2750-089E-81F68F85738F}"/>
              </a:ext>
            </a:extLst>
          </p:cNvPr>
          <p:cNvCxnSpPr>
            <a:cxnSpLocks/>
          </p:cNvCxnSpPr>
          <p:nvPr/>
        </p:nvCxnSpPr>
        <p:spPr>
          <a:xfrm>
            <a:off x="1193264" y="815469"/>
            <a:ext cx="0" cy="25189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C41FBDD2-B9AB-E0EE-B294-9E7B0DD5F2DE}"/>
              </a:ext>
            </a:extLst>
          </p:cNvPr>
          <p:cNvCxnSpPr>
            <a:cxnSpLocks/>
            <a:endCxn id="57" idx="0"/>
          </p:cNvCxnSpPr>
          <p:nvPr/>
        </p:nvCxnSpPr>
        <p:spPr>
          <a:xfrm>
            <a:off x="2549072" y="804759"/>
            <a:ext cx="7887" cy="25030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D82A5A8F-AA3C-92AB-E8A9-868CCE9043E4}"/>
              </a:ext>
            </a:extLst>
          </p:cNvPr>
          <p:cNvCxnSpPr>
            <a:cxnSpLocks/>
          </p:cNvCxnSpPr>
          <p:nvPr/>
        </p:nvCxnSpPr>
        <p:spPr>
          <a:xfrm>
            <a:off x="3940357" y="810093"/>
            <a:ext cx="1" cy="23324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3AF9BD34-DF82-31C9-745B-0388484AB6C0}"/>
              </a:ext>
            </a:extLst>
          </p:cNvPr>
          <p:cNvCxnSpPr>
            <a:cxnSpLocks/>
            <a:endCxn id="61" idx="0"/>
          </p:cNvCxnSpPr>
          <p:nvPr/>
        </p:nvCxnSpPr>
        <p:spPr>
          <a:xfrm>
            <a:off x="5223089" y="831294"/>
            <a:ext cx="1" cy="22308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4C86FA66-9A36-E680-2205-5721057F5F39}"/>
              </a:ext>
            </a:extLst>
          </p:cNvPr>
          <p:cNvCxnSpPr/>
          <p:nvPr/>
        </p:nvCxnSpPr>
        <p:spPr>
          <a:xfrm flipH="1">
            <a:off x="6572119" y="819492"/>
            <a:ext cx="1" cy="20875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BBA28324-7563-C7A6-1FDC-DE650B65FBA7}"/>
              </a:ext>
            </a:extLst>
          </p:cNvPr>
          <p:cNvCxnSpPr>
            <a:cxnSpLocks/>
          </p:cNvCxnSpPr>
          <p:nvPr/>
        </p:nvCxnSpPr>
        <p:spPr>
          <a:xfrm flipH="1" flipV="1">
            <a:off x="312394" y="815469"/>
            <a:ext cx="11019241" cy="1630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66383C3D-A432-6EE6-0C4A-D6F116879CD6}"/>
              </a:ext>
            </a:extLst>
          </p:cNvPr>
          <p:cNvCxnSpPr/>
          <p:nvPr/>
        </p:nvCxnSpPr>
        <p:spPr>
          <a:xfrm flipH="1">
            <a:off x="9268611" y="821625"/>
            <a:ext cx="1" cy="20875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A6250FFC-FE8A-18C4-D8C4-B1ABF44D6F05}"/>
              </a:ext>
            </a:extLst>
          </p:cNvPr>
          <p:cNvCxnSpPr/>
          <p:nvPr/>
        </p:nvCxnSpPr>
        <p:spPr>
          <a:xfrm flipH="1">
            <a:off x="7917028" y="822338"/>
            <a:ext cx="1" cy="20875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C353AF0C-4B97-27BB-105D-99D9ADE6588A}"/>
              </a:ext>
            </a:extLst>
          </p:cNvPr>
          <p:cNvSpPr txBox="1"/>
          <p:nvPr/>
        </p:nvSpPr>
        <p:spPr>
          <a:xfrm>
            <a:off x="5315435" y="102992"/>
            <a:ext cx="1267427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800" b="1" dirty="0"/>
              <a:t>Home Page</a:t>
            </a:r>
          </a:p>
          <a:p>
            <a:pPr algn="ctr"/>
            <a:endParaRPr lang="en-GB" sz="800" dirty="0"/>
          </a:p>
          <a:p>
            <a:pPr algn="ctr"/>
            <a:r>
              <a:rPr lang="en-GB" sz="800" b="1" dirty="0"/>
              <a:t>DHW (DHW)</a:t>
            </a:r>
            <a:r>
              <a:rPr lang="en-GB" sz="800" dirty="0"/>
              <a:t>	100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EE69A149-398A-C321-91A8-C73788C7169B}"/>
              </a:ext>
            </a:extLst>
          </p:cNvPr>
          <p:cNvSpPr txBox="1"/>
          <p:nvPr/>
        </p:nvSpPr>
        <p:spPr>
          <a:xfrm>
            <a:off x="607489" y="1780913"/>
            <a:ext cx="1221331" cy="461665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800" b="1" dirty="0"/>
              <a:t>About us</a:t>
            </a:r>
          </a:p>
          <a:p>
            <a:pPr algn="ctr"/>
            <a:endParaRPr lang="en-GB" sz="800" dirty="0"/>
          </a:p>
          <a:p>
            <a:pPr algn="ctr"/>
            <a:r>
              <a:rPr lang="en-GB" sz="800" b="1" dirty="0">
                <a:solidFill>
                  <a:srgbClr val="FF0000"/>
                </a:solidFill>
              </a:rPr>
              <a:t>PN </a:t>
            </a:r>
            <a:r>
              <a:rPr lang="en-GB" sz="800" b="1" dirty="0"/>
              <a:t>(DHW)</a:t>
            </a:r>
            <a:r>
              <a:rPr lang="en-GB" sz="800" dirty="0"/>
              <a:t> 	68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ADB11B03-224D-FCBA-022E-13A4A667318D}"/>
              </a:ext>
            </a:extLst>
          </p:cNvPr>
          <p:cNvSpPr txBox="1"/>
          <p:nvPr/>
        </p:nvSpPr>
        <p:spPr>
          <a:xfrm>
            <a:off x="539733" y="1060288"/>
            <a:ext cx="1284101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800" b="1" dirty="0"/>
              <a:t>Log on</a:t>
            </a:r>
          </a:p>
          <a:p>
            <a:pPr algn="ctr"/>
            <a:endParaRPr lang="en-GB" sz="800" dirty="0"/>
          </a:p>
          <a:p>
            <a:pPr algn="ctr"/>
            <a:r>
              <a:rPr lang="en-GB" sz="800" b="1" dirty="0"/>
              <a:t>DHW (DHW) </a:t>
            </a:r>
            <a:r>
              <a:rPr lang="en-GB" sz="800" dirty="0"/>
              <a:t>	N/A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3CE95E22-FBDD-8288-8712-0C8CF2765B2F}"/>
              </a:ext>
            </a:extLst>
          </p:cNvPr>
          <p:cNvSpPr txBox="1"/>
          <p:nvPr/>
        </p:nvSpPr>
        <p:spPr>
          <a:xfrm>
            <a:off x="1938407" y="1055064"/>
            <a:ext cx="1237103" cy="461665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800" b="1" dirty="0"/>
              <a:t>Young Engineers</a:t>
            </a:r>
          </a:p>
          <a:p>
            <a:pPr algn="ctr"/>
            <a:r>
              <a:rPr lang="en-GB" sz="800" dirty="0"/>
              <a:t>Original History</a:t>
            </a:r>
          </a:p>
          <a:p>
            <a:pPr algn="ctr"/>
            <a:r>
              <a:rPr lang="en-GB" sz="800" b="1" dirty="0">
                <a:solidFill>
                  <a:srgbClr val="FF0000"/>
                </a:solidFill>
              </a:rPr>
              <a:t>PN </a:t>
            </a:r>
            <a:r>
              <a:rPr lang="en-GB" sz="800" b="1" dirty="0">
                <a:solidFill>
                  <a:schemeClr val="tx1"/>
                </a:solidFill>
              </a:rPr>
              <a:t>(DHW) </a:t>
            </a:r>
            <a:r>
              <a:rPr lang="en-GB" sz="800" dirty="0"/>
              <a:t>	78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33E52663-BA71-35BA-F2FB-3FB47392138D}"/>
              </a:ext>
            </a:extLst>
          </p:cNvPr>
          <p:cNvSpPr txBox="1"/>
          <p:nvPr/>
        </p:nvSpPr>
        <p:spPr>
          <a:xfrm>
            <a:off x="3285140" y="1052411"/>
            <a:ext cx="1221331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800" b="1" dirty="0"/>
              <a:t>Society locator</a:t>
            </a:r>
          </a:p>
          <a:p>
            <a:pPr algn="ctr"/>
            <a:r>
              <a:rPr lang="en-GB" sz="800" dirty="0"/>
              <a:t>Affiliated societies</a:t>
            </a:r>
          </a:p>
          <a:p>
            <a:pPr algn="ctr"/>
            <a:r>
              <a:rPr lang="en-GB" sz="800" b="1" dirty="0"/>
              <a:t>PS (DHW) </a:t>
            </a:r>
            <a:r>
              <a:rPr lang="en-GB" sz="800" dirty="0"/>
              <a:t>	72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19211516-F3A2-829A-D81C-24A8014838C1}"/>
              </a:ext>
            </a:extLst>
          </p:cNvPr>
          <p:cNvSpPr txBox="1"/>
          <p:nvPr/>
        </p:nvSpPr>
        <p:spPr>
          <a:xfrm>
            <a:off x="4612424" y="1054376"/>
            <a:ext cx="1221331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800" b="1" dirty="0"/>
              <a:t>Contact us</a:t>
            </a:r>
          </a:p>
          <a:p>
            <a:pPr algn="ctr"/>
            <a:endParaRPr lang="en-GB" sz="800" dirty="0"/>
          </a:p>
          <a:p>
            <a:pPr algn="ctr"/>
            <a:r>
              <a:rPr lang="en-GB" sz="800" b="1" dirty="0"/>
              <a:t>PS (DHW)</a:t>
            </a:r>
            <a:r>
              <a:rPr lang="en-GB" sz="800" dirty="0"/>
              <a:t> 	80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D5C0207E-D6A2-855F-0ABF-123A4B2310B3}"/>
              </a:ext>
            </a:extLst>
          </p:cNvPr>
          <p:cNvSpPr txBox="1"/>
          <p:nvPr/>
        </p:nvSpPr>
        <p:spPr>
          <a:xfrm>
            <a:off x="5950886" y="1039768"/>
            <a:ext cx="1221331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800" b="1" dirty="0"/>
              <a:t>Society registration</a:t>
            </a:r>
          </a:p>
          <a:p>
            <a:pPr algn="ctr"/>
            <a:endParaRPr lang="en-GB" sz="800" dirty="0"/>
          </a:p>
          <a:p>
            <a:pPr algn="ctr"/>
            <a:r>
              <a:rPr lang="en-GB" sz="800" b="1" dirty="0"/>
              <a:t>PS (DHW)</a:t>
            </a:r>
            <a:r>
              <a:rPr lang="en-GB" sz="800" dirty="0"/>
              <a:t> 	88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CB46D47F-49FC-33F6-1206-1954D5149146}"/>
              </a:ext>
            </a:extLst>
          </p:cNvPr>
          <p:cNvSpPr txBox="1"/>
          <p:nvPr/>
        </p:nvSpPr>
        <p:spPr>
          <a:xfrm>
            <a:off x="7297410" y="1037959"/>
            <a:ext cx="1221331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800" b="1" dirty="0"/>
              <a:t>My Club data</a:t>
            </a:r>
          </a:p>
          <a:p>
            <a:pPr algn="ctr"/>
            <a:r>
              <a:rPr lang="en-GB" sz="800" dirty="0"/>
              <a:t>About us - club</a:t>
            </a:r>
          </a:p>
          <a:p>
            <a:pPr algn="ctr"/>
            <a:r>
              <a:rPr lang="en-GB" sz="800" b="1" dirty="0"/>
              <a:t>PS (DHW)</a:t>
            </a:r>
            <a:r>
              <a:rPr lang="en-GB" sz="800" dirty="0"/>
              <a:t> 	56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BA249A3E-757F-AB7C-AC63-576B925862C1}"/>
              </a:ext>
            </a:extLst>
          </p:cNvPr>
          <p:cNvSpPr txBox="1"/>
          <p:nvPr/>
        </p:nvSpPr>
        <p:spPr>
          <a:xfrm>
            <a:off x="8657946" y="1036827"/>
            <a:ext cx="1221331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800" b="1" dirty="0"/>
              <a:t>Newsletters</a:t>
            </a:r>
          </a:p>
          <a:p>
            <a:pPr algn="ctr"/>
            <a:r>
              <a:rPr lang="en-GB" sz="800" dirty="0"/>
              <a:t>Download library</a:t>
            </a:r>
          </a:p>
          <a:p>
            <a:pPr algn="ctr"/>
            <a:r>
              <a:rPr lang="en-GB" sz="800" b="1" dirty="0"/>
              <a:t>PS (DHW)</a:t>
            </a:r>
            <a:r>
              <a:rPr lang="en-GB" sz="800" dirty="0"/>
              <a:t> 	72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94B8CEC-3FCF-5A99-9D47-FAA3642BC889}"/>
              </a:ext>
            </a:extLst>
          </p:cNvPr>
          <p:cNvSpPr txBox="1"/>
          <p:nvPr/>
        </p:nvSpPr>
        <p:spPr>
          <a:xfrm>
            <a:off x="-26798" y="1073580"/>
            <a:ext cx="67838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1" dirty="0"/>
              <a:t>About us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1DC4840A-C067-C275-C5AF-F2EC44EEF26C}"/>
              </a:ext>
            </a:extLst>
          </p:cNvPr>
          <p:cNvCxnSpPr>
            <a:cxnSpLocks/>
          </p:cNvCxnSpPr>
          <p:nvPr/>
        </p:nvCxnSpPr>
        <p:spPr>
          <a:xfrm flipH="1">
            <a:off x="328492" y="1286163"/>
            <a:ext cx="4697" cy="4044753"/>
          </a:xfrm>
          <a:prstGeom prst="straightConnector1">
            <a:avLst/>
          </a:prstGeom>
          <a:ln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78151699-ADAE-09D5-0B26-20F35B6C6509}"/>
              </a:ext>
            </a:extLst>
          </p:cNvPr>
          <p:cNvCxnSpPr>
            <a:cxnSpLocks/>
            <a:endCxn id="55" idx="1"/>
          </p:cNvCxnSpPr>
          <p:nvPr/>
        </p:nvCxnSpPr>
        <p:spPr>
          <a:xfrm flipV="1">
            <a:off x="334072" y="2011746"/>
            <a:ext cx="273417" cy="766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10C07DAA-B8C8-0949-F418-25A6D48AC4E4}"/>
              </a:ext>
            </a:extLst>
          </p:cNvPr>
          <p:cNvSpPr txBox="1"/>
          <p:nvPr/>
        </p:nvSpPr>
        <p:spPr>
          <a:xfrm>
            <a:off x="613278" y="2349091"/>
            <a:ext cx="1221331" cy="461665"/>
          </a:xfrm>
          <a:prstGeom prst="rect">
            <a:avLst/>
          </a:prstGeom>
          <a:ln>
            <a:solidFill>
              <a:srgbClr val="00B0F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800" b="1" dirty="0"/>
              <a:t>Constitution</a:t>
            </a:r>
          </a:p>
          <a:p>
            <a:pPr algn="ctr"/>
            <a:endParaRPr lang="en-GB" sz="800" dirty="0"/>
          </a:p>
          <a:p>
            <a:pPr algn="ctr"/>
            <a:r>
              <a:rPr lang="en-GB" sz="800" b="1" dirty="0">
                <a:solidFill>
                  <a:srgbClr val="00B0F0"/>
                </a:solidFill>
              </a:rPr>
              <a:t>PS</a:t>
            </a:r>
            <a:r>
              <a:rPr lang="en-GB" sz="800" b="1" dirty="0"/>
              <a:t> (DHW) </a:t>
            </a:r>
            <a:r>
              <a:rPr lang="en-GB" sz="800" dirty="0"/>
              <a:t>	67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5E2669D-D548-3E8B-C16E-75FC40BAFF63}"/>
              </a:ext>
            </a:extLst>
          </p:cNvPr>
          <p:cNvSpPr txBox="1"/>
          <p:nvPr/>
        </p:nvSpPr>
        <p:spPr>
          <a:xfrm>
            <a:off x="613278" y="2892620"/>
            <a:ext cx="1221331" cy="461665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800" b="1" dirty="0"/>
              <a:t>About model engineering</a:t>
            </a:r>
            <a:endParaRPr lang="en-GB" sz="800" dirty="0"/>
          </a:p>
          <a:p>
            <a:pPr algn="ctr"/>
            <a:r>
              <a:rPr lang="en-GB" sz="800" b="1" dirty="0">
                <a:solidFill>
                  <a:srgbClr val="FF0000"/>
                </a:solidFill>
              </a:rPr>
              <a:t>PN</a:t>
            </a:r>
            <a:r>
              <a:rPr lang="en-GB" sz="800" b="1" dirty="0"/>
              <a:t> (DHW)</a:t>
            </a:r>
            <a:r>
              <a:rPr lang="en-GB" sz="800" dirty="0"/>
              <a:t> 	90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D88DBD8-9BE8-A8A1-C874-C654B368CEE1}"/>
              </a:ext>
            </a:extLst>
          </p:cNvPr>
          <p:cNvSpPr txBox="1"/>
          <p:nvPr/>
        </p:nvSpPr>
        <p:spPr>
          <a:xfrm>
            <a:off x="604144" y="3427523"/>
            <a:ext cx="1221331" cy="461665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800" b="1" dirty="0"/>
              <a:t>How to get involved</a:t>
            </a:r>
          </a:p>
          <a:p>
            <a:pPr algn="ctr"/>
            <a:endParaRPr lang="en-GB" sz="800" dirty="0"/>
          </a:p>
          <a:p>
            <a:pPr algn="ctr"/>
            <a:r>
              <a:rPr lang="en-GB" sz="800" b="1" dirty="0">
                <a:solidFill>
                  <a:srgbClr val="FF0000"/>
                </a:solidFill>
              </a:rPr>
              <a:t>PN </a:t>
            </a:r>
            <a:r>
              <a:rPr lang="en-GB" sz="800" b="1" dirty="0"/>
              <a:t>(DHW) </a:t>
            </a:r>
            <a:r>
              <a:rPr lang="en-GB" sz="800" dirty="0"/>
              <a:t>	73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5478F1D-3727-67A0-BCEA-578D5C5023D6}"/>
              </a:ext>
            </a:extLst>
          </p:cNvPr>
          <p:cNvSpPr txBox="1"/>
          <p:nvPr/>
        </p:nvSpPr>
        <p:spPr>
          <a:xfrm>
            <a:off x="604143" y="3975623"/>
            <a:ext cx="1221331" cy="461665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800" b="1" dirty="0"/>
              <a:t>Case studies</a:t>
            </a:r>
          </a:p>
          <a:p>
            <a:pPr algn="ctr"/>
            <a:endParaRPr lang="en-GB" sz="800" dirty="0"/>
          </a:p>
          <a:p>
            <a:pPr algn="ctr"/>
            <a:r>
              <a:rPr lang="en-GB" sz="800" b="1" dirty="0">
                <a:solidFill>
                  <a:srgbClr val="FF0000"/>
                </a:solidFill>
              </a:rPr>
              <a:t>PN </a:t>
            </a:r>
            <a:r>
              <a:rPr lang="en-GB" sz="800" b="1" dirty="0">
                <a:solidFill>
                  <a:schemeClr val="tx1"/>
                </a:solidFill>
              </a:rPr>
              <a:t>(DHW) </a:t>
            </a:r>
            <a:r>
              <a:rPr lang="en-GB" sz="800" dirty="0"/>
              <a:t>	75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8E6036C-2FC3-F69D-26EA-759F87805A61}"/>
              </a:ext>
            </a:extLst>
          </p:cNvPr>
          <p:cNvSpPr txBox="1"/>
          <p:nvPr/>
        </p:nvSpPr>
        <p:spPr>
          <a:xfrm>
            <a:off x="613278" y="4546896"/>
            <a:ext cx="1214093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800" b="1" dirty="0"/>
              <a:t>News</a:t>
            </a:r>
          </a:p>
          <a:p>
            <a:pPr algn="ctr"/>
            <a:endParaRPr lang="en-GB" sz="800" dirty="0"/>
          </a:p>
          <a:p>
            <a:pPr algn="ctr"/>
            <a:r>
              <a:rPr lang="en-GB" sz="800" b="1" dirty="0">
                <a:solidFill>
                  <a:schemeClr val="tx1"/>
                </a:solidFill>
              </a:rPr>
              <a:t>DHW (DHW)</a:t>
            </a:r>
            <a:r>
              <a:rPr lang="en-GB" sz="800" dirty="0"/>
              <a:t> 	69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AB4C4DE-3F9A-458B-48A6-55DC2938AC66}"/>
              </a:ext>
            </a:extLst>
          </p:cNvPr>
          <p:cNvSpPr txBox="1"/>
          <p:nvPr/>
        </p:nvSpPr>
        <p:spPr>
          <a:xfrm>
            <a:off x="604142" y="5093131"/>
            <a:ext cx="1258381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800" b="1" dirty="0"/>
              <a:t>Events</a:t>
            </a:r>
          </a:p>
          <a:p>
            <a:pPr algn="ctr"/>
            <a:r>
              <a:rPr lang="en-GB" sz="800" dirty="0"/>
              <a:t>(a list)</a:t>
            </a:r>
          </a:p>
          <a:p>
            <a:pPr algn="ctr"/>
            <a:r>
              <a:rPr lang="en-GB" sz="800" b="1" dirty="0">
                <a:solidFill>
                  <a:schemeClr val="tx1"/>
                </a:solidFill>
              </a:rPr>
              <a:t>DHW (DHW)</a:t>
            </a:r>
            <a:r>
              <a:rPr lang="en-GB" sz="800" dirty="0"/>
              <a:t> 	n/a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5D3AD9F6-69AE-C33E-3392-BC5A95C1B6EA}"/>
              </a:ext>
            </a:extLst>
          </p:cNvPr>
          <p:cNvCxnSpPr>
            <a:cxnSpLocks/>
          </p:cNvCxnSpPr>
          <p:nvPr/>
        </p:nvCxnSpPr>
        <p:spPr>
          <a:xfrm>
            <a:off x="11308687" y="838461"/>
            <a:ext cx="0" cy="20590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BFE2CECB-E560-FED3-C858-CB8727EB3F02}"/>
              </a:ext>
            </a:extLst>
          </p:cNvPr>
          <p:cNvCxnSpPr>
            <a:cxnSpLocks/>
            <a:endCxn id="28" idx="0"/>
          </p:cNvCxnSpPr>
          <p:nvPr/>
        </p:nvCxnSpPr>
        <p:spPr>
          <a:xfrm>
            <a:off x="10354326" y="831294"/>
            <a:ext cx="0" cy="27698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6F0A1AE9-1E56-48A8-D409-6CD65E56D2F6}"/>
              </a:ext>
            </a:extLst>
          </p:cNvPr>
          <p:cNvSpPr txBox="1"/>
          <p:nvPr/>
        </p:nvSpPr>
        <p:spPr>
          <a:xfrm>
            <a:off x="8752520" y="1858042"/>
            <a:ext cx="1221331" cy="338554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800" b="1" dirty="0"/>
              <a:t>Insurance</a:t>
            </a:r>
            <a:endParaRPr lang="en-GB" sz="800" dirty="0"/>
          </a:p>
          <a:p>
            <a:pPr algn="ctr"/>
            <a:r>
              <a:rPr lang="en-GB" sz="800" b="1" dirty="0">
                <a:solidFill>
                  <a:srgbClr val="FF0000"/>
                </a:solidFill>
              </a:rPr>
              <a:t>PN</a:t>
            </a:r>
            <a:r>
              <a:rPr lang="en-GB" sz="800" b="1" dirty="0"/>
              <a:t> (DHW)</a:t>
            </a:r>
            <a:r>
              <a:rPr lang="en-GB" sz="800" dirty="0"/>
              <a:t> 	80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1781D54-4606-E7E9-55A2-E5F5A0AB7F6B}"/>
              </a:ext>
            </a:extLst>
          </p:cNvPr>
          <p:cNvSpPr txBox="1"/>
          <p:nvPr/>
        </p:nvSpPr>
        <p:spPr>
          <a:xfrm>
            <a:off x="10693517" y="1043335"/>
            <a:ext cx="1221331" cy="461665"/>
          </a:xfrm>
          <a:prstGeom prst="rect">
            <a:avLst/>
          </a:prstGeom>
          <a:ln>
            <a:solidFill>
              <a:srgbClr val="92D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800" b="1" dirty="0"/>
              <a:t>WP Search</a:t>
            </a:r>
          </a:p>
          <a:p>
            <a:pPr algn="ctr"/>
            <a:endParaRPr lang="en-GB" sz="800" dirty="0"/>
          </a:p>
          <a:p>
            <a:pPr algn="ctr"/>
            <a:r>
              <a:rPr lang="en-GB" sz="800" b="1" dirty="0">
                <a:solidFill>
                  <a:srgbClr val="92D050"/>
                </a:solidFill>
              </a:rPr>
              <a:t>JH </a:t>
            </a:r>
            <a:r>
              <a:rPr lang="en-GB" sz="800" b="1" dirty="0"/>
              <a:t>(DHW) </a:t>
            </a:r>
            <a:r>
              <a:rPr lang="en-GB" sz="800" dirty="0"/>
              <a:t>	76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9241B85-E1C9-ABCC-2564-AE75011A9CFA}"/>
              </a:ext>
            </a:extLst>
          </p:cNvPr>
          <p:cNvSpPr txBox="1"/>
          <p:nvPr/>
        </p:nvSpPr>
        <p:spPr>
          <a:xfrm>
            <a:off x="10015134" y="1108275"/>
            <a:ext cx="67838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1" dirty="0"/>
              <a:t>Services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89AEF333-FBCF-510D-B9C6-E3BCA2EC228C}"/>
              </a:ext>
            </a:extLst>
          </p:cNvPr>
          <p:cNvCxnSpPr>
            <a:cxnSpLocks/>
          </p:cNvCxnSpPr>
          <p:nvPr/>
        </p:nvCxnSpPr>
        <p:spPr>
          <a:xfrm>
            <a:off x="10523742" y="2626715"/>
            <a:ext cx="29958" cy="3285151"/>
          </a:xfrm>
          <a:prstGeom prst="straightConnector1">
            <a:avLst/>
          </a:prstGeom>
          <a:ln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B960C57C-6757-DAC1-4026-6F24FD10C85A}"/>
              </a:ext>
            </a:extLst>
          </p:cNvPr>
          <p:cNvCxnSpPr>
            <a:cxnSpLocks/>
          </p:cNvCxnSpPr>
          <p:nvPr/>
        </p:nvCxnSpPr>
        <p:spPr>
          <a:xfrm flipH="1">
            <a:off x="9973851" y="2027319"/>
            <a:ext cx="38047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A6B0051F-FED7-0EED-BFA2-AFEEAD0D4415}"/>
              </a:ext>
            </a:extLst>
          </p:cNvPr>
          <p:cNvSpPr txBox="1"/>
          <p:nvPr/>
        </p:nvSpPr>
        <p:spPr>
          <a:xfrm>
            <a:off x="8752520" y="2285252"/>
            <a:ext cx="1221331" cy="338554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800" b="1" dirty="0"/>
              <a:t>The law</a:t>
            </a:r>
            <a:endParaRPr lang="en-GB" sz="800" dirty="0"/>
          </a:p>
          <a:p>
            <a:pPr algn="ctr"/>
            <a:r>
              <a:rPr lang="en-GB" sz="800" b="1" dirty="0">
                <a:solidFill>
                  <a:srgbClr val="FF0000"/>
                </a:solidFill>
              </a:rPr>
              <a:t>PN</a:t>
            </a:r>
            <a:r>
              <a:rPr lang="en-GB" sz="800" b="1" dirty="0"/>
              <a:t> (DHW) </a:t>
            </a:r>
            <a:r>
              <a:rPr lang="en-GB" sz="800" dirty="0"/>
              <a:t>	75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92ECAE56-C345-2FCA-8B8F-B8C93E0AE9A7}"/>
              </a:ext>
            </a:extLst>
          </p:cNvPr>
          <p:cNvSpPr txBox="1"/>
          <p:nvPr/>
        </p:nvSpPr>
        <p:spPr>
          <a:xfrm>
            <a:off x="8776381" y="2702389"/>
            <a:ext cx="1221331" cy="338554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800" b="1" dirty="0"/>
              <a:t>Best practice guides</a:t>
            </a:r>
            <a:endParaRPr lang="en-GB" sz="800" dirty="0"/>
          </a:p>
          <a:p>
            <a:pPr algn="ctr"/>
            <a:r>
              <a:rPr lang="en-GB" sz="800" b="1" dirty="0">
                <a:solidFill>
                  <a:srgbClr val="FF0000"/>
                </a:solidFill>
              </a:rPr>
              <a:t>PN </a:t>
            </a:r>
            <a:r>
              <a:rPr lang="en-GB" sz="800" b="1" dirty="0"/>
              <a:t>(DHW) </a:t>
            </a:r>
            <a:r>
              <a:rPr lang="en-GB" sz="800" dirty="0"/>
              <a:t>	70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B934358B-AD89-6624-D1C0-EFB764D3C270}"/>
              </a:ext>
            </a:extLst>
          </p:cNvPr>
          <p:cNvSpPr txBox="1"/>
          <p:nvPr/>
        </p:nvSpPr>
        <p:spPr>
          <a:xfrm>
            <a:off x="8776381" y="3418175"/>
            <a:ext cx="1221331" cy="461665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800" b="1" dirty="0"/>
              <a:t>Exhibition and competitions</a:t>
            </a:r>
            <a:endParaRPr lang="en-GB" sz="800" dirty="0"/>
          </a:p>
          <a:p>
            <a:pPr algn="ctr"/>
            <a:r>
              <a:rPr lang="en-GB" sz="800" b="1" dirty="0">
                <a:solidFill>
                  <a:srgbClr val="FF0000"/>
                </a:solidFill>
              </a:rPr>
              <a:t>PN (PN)</a:t>
            </a:r>
            <a:r>
              <a:rPr lang="en-GB" sz="800" dirty="0">
                <a:solidFill>
                  <a:srgbClr val="FF0000"/>
                </a:solidFill>
              </a:rPr>
              <a:t> </a:t>
            </a:r>
            <a:r>
              <a:rPr lang="en-GB" sz="800" dirty="0"/>
              <a:t>	75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8AF7516-0A9E-389D-36B2-1DB4BA5B7582}"/>
              </a:ext>
            </a:extLst>
          </p:cNvPr>
          <p:cNvSpPr txBox="1"/>
          <p:nvPr/>
        </p:nvSpPr>
        <p:spPr>
          <a:xfrm>
            <a:off x="10693518" y="1973796"/>
            <a:ext cx="1221331" cy="461665"/>
          </a:xfrm>
          <a:prstGeom prst="rect">
            <a:avLst/>
          </a:prstGeom>
          <a:ln>
            <a:solidFill>
              <a:srgbClr val="92D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800" b="1" dirty="0"/>
              <a:t>Library</a:t>
            </a:r>
          </a:p>
          <a:p>
            <a:pPr algn="ctr"/>
            <a:endParaRPr lang="en-GB" sz="800" dirty="0"/>
          </a:p>
          <a:p>
            <a:pPr algn="ctr"/>
            <a:r>
              <a:rPr lang="en-GB" sz="800" b="1" dirty="0">
                <a:solidFill>
                  <a:srgbClr val="92D050"/>
                </a:solidFill>
              </a:rPr>
              <a:t>JH (JH) </a:t>
            </a:r>
            <a:r>
              <a:rPr lang="en-GB" sz="800" dirty="0"/>
              <a:t>	66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A3ABF4DA-CE99-79F5-4146-3E461FBE5A7C}"/>
              </a:ext>
            </a:extLst>
          </p:cNvPr>
          <p:cNvSpPr txBox="1"/>
          <p:nvPr/>
        </p:nvSpPr>
        <p:spPr>
          <a:xfrm>
            <a:off x="8789025" y="3959395"/>
            <a:ext cx="1221331" cy="461665"/>
          </a:xfrm>
          <a:prstGeom prst="rect">
            <a:avLst/>
          </a:prstGeom>
          <a:ln>
            <a:solidFill>
              <a:srgbClr val="00B0F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800" b="1" dirty="0"/>
              <a:t>Shop</a:t>
            </a:r>
          </a:p>
          <a:p>
            <a:pPr algn="ctr"/>
            <a:endParaRPr lang="en-GB" sz="800" dirty="0"/>
          </a:p>
          <a:p>
            <a:pPr algn="ctr"/>
            <a:r>
              <a:rPr lang="en-GB" sz="800" b="1" dirty="0">
                <a:solidFill>
                  <a:srgbClr val="00B0F0"/>
                </a:solidFill>
              </a:rPr>
              <a:t>PS </a:t>
            </a:r>
            <a:r>
              <a:rPr lang="en-GB" sz="800" b="1" dirty="0"/>
              <a:t>(DHW) </a:t>
            </a:r>
            <a:r>
              <a:rPr lang="en-GB" sz="800" dirty="0"/>
              <a:t>	72</a:t>
            </a:r>
          </a:p>
        </p:txBody>
      </p: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57EF688B-D2AD-21F7-A9D2-1609E65EE5D9}"/>
              </a:ext>
            </a:extLst>
          </p:cNvPr>
          <p:cNvCxnSpPr>
            <a:cxnSpLocks/>
          </p:cNvCxnSpPr>
          <p:nvPr/>
        </p:nvCxnSpPr>
        <p:spPr>
          <a:xfrm flipH="1" flipV="1">
            <a:off x="9973851" y="2435616"/>
            <a:ext cx="380475" cy="1091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>
            <a:extLst>
              <a:ext uri="{FF2B5EF4-FFF2-40B4-BE49-F238E27FC236}">
                <a16:creationId xmlns:a16="http://schemas.microsoft.com/office/drawing/2014/main" id="{128B1057-3931-738E-FA00-953DD3C732F3}"/>
              </a:ext>
            </a:extLst>
          </p:cNvPr>
          <p:cNvCxnSpPr>
            <a:cxnSpLocks/>
            <a:endCxn id="32" idx="3"/>
          </p:cNvCxnSpPr>
          <p:nvPr/>
        </p:nvCxnSpPr>
        <p:spPr>
          <a:xfrm flipH="1">
            <a:off x="9997712" y="2871666"/>
            <a:ext cx="35661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CA556B20-76CF-6BC2-72D9-0B4FEB96C3C5}"/>
              </a:ext>
            </a:extLst>
          </p:cNvPr>
          <p:cNvCxnSpPr>
            <a:cxnSpLocks/>
          </p:cNvCxnSpPr>
          <p:nvPr/>
        </p:nvCxnSpPr>
        <p:spPr>
          <a:xfrm flipH="1" flipV="1">
            <a:off x="9997712" y="3639621"/>
            <a:ext cx="356614" cy="115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F8781376-CF39-872A-71B4-9176FD1AFD8A}"/>
              </a:ext>
            </a:extLst>
          </p:cNvPr>
          <p:cNvCxnSpPr>
            <a:cxnSpLocks/>
          </p:cNvCxnSpPr>
          <p:nvPr/>
        </p:nvCxnSpPr>
        <p:spPr>
          <a:xfrm flipH="1">
            <a:off x="9997712" y="4182655"/>
            <a:ext cx="35661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0A701845-6D95-DE48-B488-D1096B6BCB5A}"/>
              </a:ext>
            </a:extLst>
          </p:cNvPr>
          <p:cNvCxnSpPr>
            <a:cxnSpLocks/>
          </p:cNvCxnSpPr>
          <p:nvPr/>
        </p:nvCxnSpPr>
        <p:spPr>
          <a:xfrm flipV="1">
            <a:off x="9521552" y="1514076"/>
            <a:ext cx="0" cy="17267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B2559AFA-AB73-12B0-6ABF-0CD0A1DB717E}"/>
              </a:ext>
            </a:extLst>
          </p:cNvPr>
          <p:cNvCxnSpPr>
            <a:cxnSpLocks/>
          </p:cNvCxnSpPr>
          <p:nvPr/>
        </p:nvCxnSpPr>
        <p:spPr>
          <a:xfrm flipV="1">
            <a:off x="346356" y="2574101"/>
            <a:ext cx="273417" cy="766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9BB125E5-6839-113B-2A8E-5354A8C7A6AE}"/>
              </a:ext>
            </a:extLst>
          </p:cNvPr>
          <p:cNvCxnSpPr>
            <a:cxnSpLocks/>
          </p:cNvCxnSpPr>
          <p:nvPr/>
        </p:nvCxnSpPr>
        <p:spPr>
          <a:xfrm flipV="1">
            <a:off x="338096" y="3119619"/>
            <a:ext cx="273417" cy="766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5C1712B9-56AE-4A4F-18F2-7C83031D99A8}"/>
              </a:ext>
            </a:extLst>
          </p:cNvPr>
          <p:cNvCxnSpPr>
            <a:cxnSpLocks/>
          </p:cNvCxnSpPr>
          <p:nvPr/>
        </p:nvCxnSpPr>
        <p:spPr>
          <a:xfrm flipV="1">
            <a:off x="338096" y="3640772"/>
            <a:ext cx="273417" cy="766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3346D882-4112-F58F-54DD-467DC6D5ED7C}"/>
              </a:ext>
            </a:extLst>
          </p:cNvPr>
          <p:cNvCxnSpPr>
            <a:cxnSpLocks/>
          </p:cNvCxnSpPr>
          <p:nvPr/>
        </p:nvCxnSpPr>
        <p:spPr>
          <a:xfrm flipV="1">
            <a:off x="321186" y="4182894"/>
            <a:ext cx="273417" cy="766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D0E18102-D256-8B75-401E-77904FF18258}"/>
              </a:ext>
            </a:extLst>
          </p:cNvPr>
          <p:cNvCxnSpPr>
            <a:cxnSpLocks/>
          </p:cNvCxnSpPr>
          <p:nvPr/>
        </p:nvCxnSpPr>
        <p:spPr>
          <a:xfrm flipV="1">
            <a:off x="342381" y="4782410"/>
            <a:ext cx="273417" cy="766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2F848916-B4F2-856E-37C5-E7B231B56748}"/>
              </a:ext>
            </a:extLst>
          </p:cNvPr>
          <p:cNvCxnSpPr>
            <a:cxnSpLocks/>
          </p:cNvCxnSpPr>
          <p:nvPr/>
        </p:nvCxnSpPr>
        <p:spPr>
          <a:xfrm flipV="1">
            <a:off x="334071" y="5324532"/>
            <a:ext cx="273417" cy="766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>
            <a:extLst>
              <a:ext uri="{FF2B5EF4-FFF2-40B4-BE49-F238E27FC236}">
                <a16:creationId xmlns:a16="http://schemas.microsoft.com/office/drawing/2014/main" id="{9793F200-C2C5-5F76-A988-A143B8E181EB}"/>
              </a:ext>
            </a:extLst>
          </p:cNvPr>
          <p:cNvCxnSpPr>
            <a:cxnSpLocks/>
          </p:cNvCxnSpPr>
          <p:nvPr/>
        </p:nvCxnSpPr>
        <p:spPr>
          <a:xfrm flipH="1">
            <a:off x="8422744" y="2344340"/>
            <a:ext cx="19743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1F67F5C4-9EC8-E081-5415-65E28290B6EE}"/>
              </a:ext>
            </a:extLst>
          </p:cNvPr>
          <p:cNvCxnSpPr>
            <a:cxnSpLocks/>
          </p:cNvCxnSpPr>
          <p:nvPr/>
        </p:nvCxnSpPr>
        <p:spPr>
          <a:xfrm>
            <a:off x="10551919" y="5911866"/>
            <a:ext cx="184777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B3E5CC63-F424-1ED8-7590-6053C877A023}"/>
              </a:ext>
            </a:extLst>
          </p:cNvPr>
          <p:cNvSpPr txBox="1"/>
          <p:nvPr/>
        </p:nvSpPr>
        <p:spPr>
          <a:xfrm>
            <a:off x="10734915" y="5075366"/>
            <a:ext cx="1258380" cy="461665"/>
          </a:xfrm>
          <a:prstGeom prst="rect">
            <a:avLst/>
          </a:prstGeom>
          <a:ln>
            <a:solidFill>
              <a:srgbClr val="92D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800" b="1" dirty="0"/>
              <a:t>Suppliers to  model Engineers</a:t>
            </a:r>
            <a:endParaRPr lang="en-GB" sz="800" dirty="0"/>
          </a:p>
          <a:p>
            <a:pPr algn="ctr"/>
            <a:r>
              <a:rPr lang="en-GB" sz="800" b="1" dirty="0">
                <a:solidFill>
                  <a:srgbClr val="00B050"/>
                </a:solidFill>
              </a:rPr>
              <a:t>JH </a:t>
            </a:r>
            <a:r>
              <a:rPr lang="en-GB" sz="800" b="1" dirty="0">
                <a:solidFill>
                  <a:srgbClr val="FF0000"/>
                </a:solidFill>
              </a:rPr>
              <a:t>(PS)</a:t>
            </a:r>
            <a:r>
              <a:rPr lang="en-GB" sz="800" b="1" dirty="0"/>
              <a:t>	</a:t>
            </a:r>
            <a:r>
              <a:rPr lang="en-GB" sz="800" dirty="0"/>
              <a:t>87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46B66E6-C262-FE63-F9FF-380017399A2A}"/>
              </a:ext>
            </a:extLst>
          </p:cNvPr>
          <p:cNvSpPr txBox="1"/>
          <p:nvPr/>
        </p:nvSpPr>
        <p:spPr>
          <a:xfrm>
            <a:off x="10734915" y="5676904"/>
            <a:ext cx="1258380" cy="469924"/>
          </a:xfrm>
          <a:prstGeom prst="rect">
            <a:avLst/>
          </a:prstGeom>
          <a:ln>
            <a:solidFill>
              <a:srgbClr val="92D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800" b="1" dirty="0"/>
              <a:t>Speakers for talks to model Engineers</a:t>
            </a:r>
            <a:endParaRPr lang="en-GB" sz="800" dirty="0"/>
          </a:p>
          <a:p>
            <a:pPr algn="ctr"/>
            <a:r>
              <a:rPr lang="en-GB" sz="800" b="1" dirty="0">
                <a:solidFill>
                  <a:srgbClr val="00B050"/>
                </a:solidFill>
              </a:rPr>
              <a:t>JH </a:t>
            </a:r>
            <a:r>
              <a:rPr lang="en-GB" sz="800" b="1" dirty="0">
                <a:solidFill>
                  <a:srgbClr val="FF0000"/>
                </a:solidFill>
              </a:rPr>
              <a:t>(PS) </a:t>
            </a:r>
            <a:r>
              <a:rPr lang="en-GB" sz="800" dirty="0"/>
              <a:t>	75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B16776D4-6D12-E859-6D64-FA2B6C645309}"/>
              </a:ext>
            </a:extLst>
          </p:cNvPr>
          <p:cNvCxnSpPr>
            <a:cxnSpLocks/>
          </p:cNvCxnSpPr>
          <p:nvPr/>
        </p:nvCxnSpPr>
        <p:spPr>
          <a:xfrm>
            <a:off x="11304182" y="2445631"/>
            <a:ext cx="0" cy="174377"/>
          </a:xfrm>
          <a:prstGeom prst="straightConnector1">
            <a:avLst/>
          </a:prstGeom>
          <a:ln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5786FD45-FB3D-F0DA-F1AC-B0DE5BBB5B8E}"/>
              </a:ext>
            </a:extLst>
          </p:cNvPr>
          <p:cNvCxnSpPr>
            <a:cxnSpLocks/>
          </p:cNvCxnSpPr>
          <p:nvPr/>
        </p:nvCxnSpPr>
        <p:spPr>
          <a:xfrm flipH="1">
            <a:off x="8625441" y="2892620"/>
            <a:ext cx="15094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9D0B4EC8-0E3C-A17B-2116-1351C026EBC5}"/>
              </a:ext>
            </a:extLst>
          </p:cNvPr>
          <p:cNvSpPr txBox="1"/>
          <p:nvPr/>
        </p:nvSpPr>
        <p:spPr>
          <a:xfrm>
            <a:off x="7216787" y="2620008"/>
            <a:ext cx="1221331" cy="338554"/>
          </a:xfrm>
          <a:prstGeom prst="rect">
            <a:avLst/>
          </a:prstGeom>
          <a:ln>
            <a:solidFill>
              <a:srgbClr val="00B0F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800" b="1" dirty="0"/>
              <a:t>Health and safety</a:t>
            </a:r>
            <a:endParaRPr lang="en-GB" sz="800" dirty="0"/>
          </a:p>
          <a:p>
            <a:pPr algn="ctr"/>
            <a:r>
              <a:rPr lang="en-GB" sz="800" b="1" dirty="0">
                <a:solidFill>
                  <a:srgbClr val="00B0F0"/>
                </a:solidFill>
              </a:rPr>
              <a:t>PS </a:t>
            </a:r>
            <a:r>
              <a:rPr lang="en-GB" sz="800" b="1" dirty="0">
                <a:solidFill>
                  <a:schemeClr val="tx1"/>
                </a:solidFill>
              </a:rPr>
              <a:t>(DHW) </a:t>
            </a:r>
            <a:r>
              <a:rPr lang="en-GB" sz="800" dirty="0"/>
              <a:t>	74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3565B2F-4EF3-2876-9D36-6DCD249B93D8}"/>
              </a:ext>
            </a:extLst>
          </p:cNvPr>
          <p:cNvSpPr txBox="1"/>
          <p:nvPr/>
        </p:nvSpPr>
        <p:spPr>
          <a:xfrm>
            <a:off x="7221755" y="3059868"/>
            <a:ext cx="1221331" cy="461665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800" b="1" dirty="0"/>
              <a:t>Running society activities</a:t>
            </a:r>
            <a:endParaRPr lang="en-GB" sz="800" dirty="0"/>
          </a:p>
          <a:p>
            <a:pPr algn="ctr"/>
            <a:r>
              <a:rPr lang="en-GB" sz="800" b="1" dirty="0">
                <a:solidFill>
                  <a:srgbClr val="FF0000"/>
                </a:solidFill>
              </a:rPr>
              <a:t>PN </a:t>
            </a:r>
            <a:r>
              <a:rPr lang="en-GB" sz="800" b="1" dirty="0">
                <a:solidFill>
                  <a:schemeClr val="tx1"/>
                </a:solidFill>
              </a:rPr>
              <a:t>(DHW) </a:t>
            </a:r>
            <a:r>
              <a:rPr lang="en-GB" sz="800" dirty="0"/>
              <a:t>	62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4F9CA137-3E86-EF26-20D1-3BACE30FF8B5}"/>
              </a:ext>
            </a:extLst>
          </p:cNvPr>
          <p:cNvCxnSpPr>
            <a:cxnSpLocks/>
          </p:cNvCxnSpPr>
          <p:nvPr/>
        </p:nvCxnSpPr>
        <p:spPr>
          <a:xfrm flipH="1">
            <a:off x="8422745" y="2789285"/>
            <a:ext cx="197432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A1928191-D8C0-6A29-2148-AA1C1DB73FC7}"/>
              </a:ext>
            </a:extLst>
          </p:cNvPr>
          <p:cNvCxnSpPr>
            <a:cxnSpLocks/>
          </p:cNvCxnSpPr>
          <p:nvPr/>
        </p:nvCxnSpPr>
        <p:spPr>
          <a:xfrm flipH="1">
            <a:off x="8620176" y="2353256"/>
            <a:ext cx="1" cy="950242"/>
          </a:xfrm>
          <a:prstGeom prst="straightConnector1">
            <a:avLst/>
          </a:prstGeom>
          <a:ln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TextBox 49">
            <a:extLst>
              <a:ext uri="{FF2B5EF4-FFF2-40B4-BE49-F238E27FC236}">
                <a16:creationId xmlns:a16="http://schemas.microsoft.com/office/drawing/2014/main" id="{6A8D630B-A002-0B8A-CAA8-58364D0BA7C9}"/>
              </a:ext>
            </a:extLst>
          </p:cNvPr>
          <p:cNvSpPr txBox="1"/>
          <p:nvPr/>
        </p:nvSpPr>
        <p:spPr>
          <a:xfrm>
            <a:off x="7192482" y="2061342"/>
            <a:ext cx="1221331" cy="461665"/>
          </a:xfrm>
          <a:prstGeom prst="rect">
            <a:avLst/>
          </a:prstGeom>
          <a:ln>
            <a:solidFill>
              <a:srgbClr val="00B0F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800" b="1" dirty="0"/>
              <a:t>Pressure vessels and testing</a:t>
            </a:r>
            <a:endParaRPr lang="en-GB" sz="800" dirty="0"/>
          </a:p>
          <a:p>
            <a:pPr algn="ctr"/>
            <a:r>
              <a:rPr lang="en-GB" sz="800" b="1" dirty="0">
                <a:solidFill>
                  <a:srgbClr val="00B0F0"/>
                </a:solidFill>
              </a:rPr>
              <a:t>PS </a:t>
            </a:r>
            <a:r>
              <a:rPr lang="en-GB" sz="800" b="1" dirty="0">
                <a:solidFill>
                  <a:schemeClr val="tx1"/>
                </a:solidFill>
              </a:rPr>
              <a:t>(DHW) </a:t>
            </a:r>
            <a:r>
              <a:rPr lang="en-GB" sz="800" dirty="0"/>
              <a:t>	71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8183C79B-4769-18BF-3F29-A9BC75556659}"/>
              </a:ext>
            </a:extLst>
          </p:cNvPr>
          <p:cNvSpPr txBox="1"/>
          <p:nvPr/>
        </p:nvSpPr>
        <p:spPr>
          <a:xfrm>
            <a:off x="6888748" y="103278"/>
            <a:ext cx="1221331" cy="461665"/>
          </a:xfrm>
          <a:prstGeom prst="rect">
            <a:avLst/>
          </a:prstGeom>
          <a:ln>
            <a:solidFill>
              <a:srgbClr val="00B0F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800" b="1" dirty="0"/>
              <a:t>Constitution</a:t>
            </a:r>
          </a:p>
          <a:p>
            <a:pPr algn="ctr"/>
            <a:endParaRPr lang="en-GB" sz="800" dirty="0"/>
          </a:p>
          <a:p>
            <a:pPr algn="ctr"/>
            <a:r>
              <a:rPr lang="en-GB" sz="800" b="1" dirty="0">
                <a:solidFill>
                  <a:srgbClr val="00B0F0"/>
                </a:solidFill>
              </a:rPr>
              <a:t>PS </a:t>
            </a:r>
            <a:r>
              <a:rPr lang="en-GB" sz="800" b="1" dirty="0"/>
              <a:t>(DHW)</a:t>
            </a:r>
            <a:r>
              <a:rPr lang="en-GB" sz="800" dirty="0"/>
              <a:t> 	62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1C487E30-A263-AAE5-07B4-1B71EF460FAE}"/>
              </a:ext>
            </a:extLst>
          </p:cNvPr>
          <p:cNvSpPr txBox="1"/>
          <p:nvPr/>
        </p:nvSpPr>
        <p:spPr>
          <a:xfrm>
            <a:off x="3612012" y="5459461"/>
            <a:ext cx="1221331" cy="3385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800" b="1" dirty="0"/>
              <a:t>Data protection</a:t>
            </a:r>
          </a:p>
          <a:p>
            <a:pPr algn="ctr"/>
            <a:r>
              <a:rPr lang="en-GB" sz="800" dirty="0"/>
              <a:t>Not currently in use</a:t>
            </a: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7EA15CE6-398E-D170-E60E-BA36292D4F30}"/>
              </a:ext>
            </a:extLst>
          </p:cNvPr>
          <p:cNvCxnSpPr>
            <a:cxnSpLocks/>
            <a:endCxn id="51" idx="1"/>
          </p:cNvCxnSpPr>
          <p:nvPr/>
        </p:nvCxnSpPr>
        <p:spPr>
          <a:xfrm flipV="1">
            <a:off x="6554461" y="334111"/>
            <a:ext cx="334287" cy="354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C72D773A-917E-2284-256D-304E034DDACD}"/>
              </a:ext>
            </a:extLst>
          </p:cNvPr>
          <p:cNvCxnSpPr>
            <a:cxnSpLocks/>
          </p:cNvCxnSpPr>
          <p:nvPr/>
        </p:nvCxnSpPr>
        <p:spPr>
          <a:xfrm flipV="1">
            <a:off x="3886080" y="1521953"/>
            <a:ext cx="0" cy="32960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C0FAD067-B9CF-DEB1-B688-8074451D553D}"/>
              </a:ext>
            </a:extLst>
          </p:cNvPr>
          <p:cNvCxnSpPr>
            <a:cxnSpLocks/>
          </p:cNvCxnSpPr>
          <p:nvPr/>
        </p:nvCxnSpPr>
        <p:spPr>
          <a:xfrm flipH="1">
            <a:off x="1823834" y="1806175"/>
            <a:ext cx="7184195" cy="5151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2" name="TextBox 91">
            <a:extLst>
              <a:ext uri="{FF2B5EF4-FFF2-40B4-BE49-F238E27FC236}">
                <a16:creationId xmlns:a16="http://schemas.microsoft.com/office/drawing/2014/main" id="{FF20608D-0F71-FF1E-0071-8AE6945D0D3D}"/>
              </a:ext>
            </a:extLst>
          </p:cNvPr>
          <p:cNvSpPr txBox="1"/>
          <p:nvPr/>
        </p:nvSpPr>
        <p:spPr>
          <a:xfrm>
            <a:off x="2270513" y="1945204"/>
            <a:ext cx="1221331" cy="461665"/>
          </a:xfrm>
          <a:prstGeom prst="rect">
            <a:avLst/>
          </a:prstGeom>
          <a:ln>
            <a:solidFill>
              <a:srgbClr val="00B0F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800" b="1" dirty="0"/>
              <a:t>Apply to affiliate a society</a:t>
            </a:r>
            <a:endParaRPr lang="en-GB" sz="800" dirty="0"/>
          </a:p>
          <a:p>
            <a:pPr algn="ctr"/>
            <a:r>
              <a:rPr lang="en-GB" sz="800" b="1" dirty="0">
                <a:solidFill>
                  <a:srgbClr val="00B0F0"/>
                </a:solidFill>
              </a:rPr>
              <a:t>PS </a:t>
            </a:r>
            <a:r>
              <a:rPr lang="en-GB" sz="800" b="1" dirty="0"/>
              <a:t>(DHW)</a:t>
            </a:r>
            <a:r>
              <a:rPr lang="en-GB" sz="800" dirty="0"/>
              <a:t> 	xx</a:t>
            </a:r>
          </a:p>
        </p:txBody>
      </p:sp>
      <p:cxnSp>
        <p:nvCxnSpPr>
          <p:cNvPr id="93" name="Straight Arrow Connector 92">
            <a:extLst>
              <a:ext uri="{FF2B5EF4-FFF2-40B4-BE49-F238E27FC236}">
                <a16:creationId xmlns:a16="http://schemas.microsoft.com/office/drawing/2014/main" id="{51BC518B-8A81-2CB6-9F5E-87D4AF16DD6A}"/>
              </a:ext>
            </a:extLst>
          </p:cNvPr>
          <p:cNvCxnSpPr>
            <a:cxnSpLocks/>
          </p:cNvCxnSpPr>
          <p:nvPr/>
        </p:nvCxnSpPr>
        <p:spPr>
          <a:xfrm>
            <a:off x="1834609" y="2108506"/>
            <a:ext cx="426973" cy="32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>
            <a:extLst>
              <a:ext uri="{FF2B5EF4-FFF2-40B4-BE49-F238E27FC236}">
                <a16:creationId xmlns:a16="http://schemas.microsoft.com/office/drawing/2014/main" id="{B1420A09-153D-02A4-DEE5-6172A5148B59}"/>
              </a:ext>
            </a:extLst>
          </p:cNvPr>
          <p:cNvCxnSpPr>
            <a:cxnSpLocks/>
          </p:cNvCxnSpPr>
          <p:nvPr/>
        </p:nvCxnSpPr>
        <p:spPr>
          <a:xfrm flipV="1">
            <a:off x="9008029" y="1463302"/>
            <a:ext cx="0" cy="34287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7" name="TextBox 96">
            <a:extLst>
              <a:ext uri="{FF2B5EF4-FFF2-40B4-BE49-F238E27FC236}">
                <a16:creationId xmlns:a16="http://schemas.microsoft.com/office/drawing/2014/main" id="{DF4384AB-0CAE-AEAD-72AD-31C9B1077126}"/>
              </a:ext>
            </a:extLst>
          </p:cNvPr>
          <p:cNvSpPr txBox="1"/>
          <p:nvPr/>
        </p:nvSpPr>
        <p:spPr>
          <a:xfrm>
            <a:off x="2255868" y="2523007"/>
            <a:ext cx="1221331" cy="461665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800" b="1" dirty="0"/>
              <a:t>Discover more</a:t>
            </a:r>
          </a:p>
          <a:p>
            <a:pPr algn="ctr"/>
            <a:r>
              <a:rPr lang="en-GB" sz="800" b="1" dirty="0"/>
              <a:t>Future strategy</a:t>
            </a:r>
            <a:endParaRPr lang="en-GB" sz="800" dirty="0"/>
          </a:p>
          <a:p>
            <a:pPr algn="ctr"/>
            <a:r>
              <a:rPr lang="en-GB" sz="800" b="1" dirty="0">
                <a:solidFill>
                  <a:srgbClr val="FF0000"/>
                </a:solidFill>
              </a:rPr>
              <a:t>PN </a:t>
            </a:r>
            <a:r>
              <a:rPr lang="en-GB" sz="800" b="1" dirty="0"/>
              <a:t>(DHW)</a:t>
            </a:r>
            <a:r>
              <a:rPr lang="en-GB" sz="800" dirty="0"/>
              <a:t> 	60</a:t>
            </a:r>
          </a:p>
        </p:txBody>
      </p:sp>
      <p:cxnSp>
        <p:nvCxnSpPr>
          <p:cNvPr id="98" name="Straight Arrow Connector 97">
            <a:extLst>
              <a:ext uri="{FF2B5EF4-FFF2-40B4-BE49-F238E27FC236}">
                <a16:creationId xmlns:a16="http://schemas.microsoft.com/office/drawing/2014/main" id="{51F0DFBF-2032-71AA-795D-0A0F0FA6D1EE}"/>
              </a:ext>
            </a:extLst>
          </p:cNvPr>
          <p:cNvCxnSpPr>
            <a:cxnSpLocks/>
          </p:cNvCxnSpPr>
          <p:nvPr/>
        </p:nvCxnSpPr>
        <p:spPr>
          <a:xfrm>
            <a:off x="2048095" y="2111766"/>
            <a:ext cx="0" cy="616204"/>
          </a:xfrm>
          <a:prstGeom prst="straightConnector1">
            <a:avLst/>
          </a:prstGeom>
          <a:ln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Arrow Connector 100">
            <a:extLst>
              <a:ext uri="{FF2B5EF4-FFF2-40B4-BE49-F238E27FC236}">
                <a16:creationId xmlns:a16="http://schemas.microsoft.com/office/drawing/2014/main" id="{A0579FE2-5A00-6DD5-7EA7-1BCD6BF62D98}"/>
              </a:ext>
            </a:extLst>
          </p:cNvPr>
          <p:cNvCxnSpPr>
            <a:cxnSpLocks/>
          </p:cNvCxnSpPr>
          <p:nvPr/>
        </p:nvCxnSpPr>
        <p:spPr>
          <a:xfrm>
            <a:off x="2050285" y="2727970"/>
            <a:ext cx="211297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Arrow Connector 101">
            <a:extLst>
              <a:ext uri="{FF2B5EF4-FFF2-40B4-BE49-F238E27FC236}">
                <a16:creationId xmlns:a16="http://schemas.microsoft.com/office/drawing/2014/main" id="{C955E4FE-D2AF-8D5F-4E5E-FBF23F9E7C88}"/>
              </a:ext>
            </a:extLst>
          </p:cNvPr>
          <p:cNvCxnSpPr>
            <a:cxnSpLocks/>
            <a:stCxn id="61" idx="1"/>
            <a:endCxn id="58" idx="3"/>
          </p:cNvCxnSpPr>
          <p:nvPr/>
        </p:nvCxnSpPr>
        <p:spPr>
          <a:xfrm flipH="1" flipV="1">
            <a:off x="4506471" y="1283244"/>
            <a:ext cx="105953" cy="196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Arrow Connector 104">
            <a:extLst>
              <a:ext uri="{FF2B5EF4-FFF2-40B4-BE49-F238E27FC236}">
                <a16:creationId xmlns:a16="http://schemas.microsoft.com/office/drawing/2014/main" id="{C19D8289-DD68-4E3E-451F-0589B04F559B}"/>
              </a:ext>
            </a:extLst>
          </p:cNvPr>
          <p:cNvCxnSpPr>
            <a:cxnSpLocks/>
          </p:cNvCxnSpPr>
          <p:nvPr/>
        </p:nvCxnSpPr>
        <p:spPr>
          <a:xfrm>
            <a:off x="2021425" y="3127285"/>
            <a:ext cx="0" cy="1078322"/>
          </a:xfrm>
          <a:prstGeom prst="straightConnector1">
            <a:avLst/>
          </a:prstGeom>
          <a:ln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Arrow Connector 106">
            <a:extLst>
              <a:ext uri="{FF2B5EF4-FFF2-40B4-BE49-F238E27FC236}">
                <a16:creationId xmlns:a16="http://schemas.microsoft.com/office/drawing/2014/main" id="{5414C353-B3CC-53DE-0783-73DDF3773E38}"/>
              </a:ext>
            </a:extLst>
          </p:cNvPr>
          <p:cNvCxnSpPr>
            <a:cxnSpLocks/>
            <a:endCxn id="17" idx="3"/>
          </p:cNvCxnSpPr>
          <p:nvPr/>
        </p:nvCxnSpPr>
        <p:spPr>
          <a:xfrm flipH="1">
            <a:off x="1825474" y="4206456"/>
            <a:ext cx="209066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>
            <a:extLst>
              <a:ext uri="{FF2B5EF4-FFF2-40B4-BE49-F238E27FC236}">
                <a16:creationId xmlns:a16="http://schemas.microsoft.com/office/drawing/2014/main" id="{6329F6FA-9A04-4CE8-A6E1-32C083639751}"/>
              </a:ext>
            </a:extLst>
          </p:cNvPr>
          <p:cNvCxnSpPr>
            <a:cxnSpLocks/>
          </p:cNvCxnSpPr>
          <p:nvPr/>
        </p:nvCxnSpPr>
        <p:spPr>
          <a:xfrm>
            <a:off x="1823834" y="3137941"/>
            <a:ext cx="199276" cy="0"/>
          </a:xfrm>
          <a:prstGeom prst="straightConnector1">
            <a:avLst/>
          </a:prstGeom>
          <a:ln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Arrow Connector 119">
            <a:extLst>
              <a:ext uri="{FF2B5EF4-FFF2-40B4-BE49-F238E27FC236}">
                <a16:creationId xmlns:a16="http://schemas.microsoft.com/office/drawing/2014/main" id="{41B43ACE-0CD6-96ED-23A6-50F7D8B5A6B6}"/>
              </a:ext>
            </a:extLst>
          </p:cNvPr>
          <p:cNvCxnSpPr>
            <a:cxnSpLocks/>
            <a:stCxn id="33" idx="1"/>
          </p:cNvCxnSpPr>
          <p:nvPr/>
        </p:nvCxnSpPr>
        <p:spPr>
          <a:xfrm flipH="1">
            <a:off x="6983730" y="3649008"/>
            <a:ext cx="1792651" cy="972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2" name="TextBox 121">
            <a:extLst>
              <a:ext uri="{FF2B5EF4-FFF2-40B4-BE49-F238E27FC236}">
                <a16:creationId xmlns:a16="http://schemas.microsoft.com/office/drawing/2014/main" id="{49ED1FBA-C7B7-D059-90B9-B46EE50F2BD0}"/>
              </a:ext>
            </a:extLst>
          </p:cNvPr>
          <p:cNvSpPr txBox="1"/>
          <p:nvPr/>
        </p:nvSpPr>
        <p:spPr>
          <a:xfrm>
            <a:off x="5502511" y="3231750"/>
            <a:ext cx="1221331" cy="338554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800" b="1" dirty="0"/>
              <a:t>Exhibitions</a:t>
            </a:r>
            <a:endParaRPr lang="en-GB" sz="800" dirty="0"/>
          </a:p>
          <a:p>
            <a:pPr algn="ctr"/>
            <a:r>
              <a:rPr lang="en-GB" sz="800" b="1" dirty="0">
                <a:solidFill>
                  <a:srgbClr val="FF0000"/>
                </a:solidFill>
              </a:rPr>
              <a:t>PN (PN) </a:t>
            </a:r>
            <a:r>
              <a:rPr lang="en-GB" sz="800" dirty="0"/>
              <a:t>	xx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3851C5B9-92C7-A6A8-BC76-8B4478BBD51F}"/>
              </a:ext>
            </a:extLst>
          </p:cNvPr>
          <p:cNvSpPr txBox="1"/>
          <p:nvPr/>
        </p:nvSpPr>
        <p:spPr>
          <a:xfrm>
            <a:off x="5500273" y="3658355"/>
            <a:ext cx="1221331" cy="461665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800" b="1" dirty="0"/>
              <a:t>FMES Autumn rally competition</a:t>
            </a:r>
            <a:endParaRPr lang="en-GB" sz="800" dirty="0"/>
          </a:p>
          <a:p>
            <a:pPr algn="ctr"/>
            <a:r>
              <a:rPr lang="en-GB" sz="800" b="1" dirty="0">
                <a:solidFill>
                  <a:srgbClr val="FF0000"/>
                </a:solidFill>
              </a:rPr>
              <a:t>PN (PN)</a:t>
            </a:r>
            <a:r>
              <a:rPr lang="en-GB" sz="800" dirty="0">
                <a:solidFill>
                  <a:srgbClr val="FF0000"/>
                </a:solidFill>
              </a:rPr>
              <a:t> </a:t>
            </a:r>
            <a:r>
              <a:rPr lang="en-GB" sz="800" dirty="0"/>
              <a:t>	xx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3B2B6C16-68CD-E3A9-7448-2A7772DD9A0F}"/>
              </a:ext>
            </a:extLst>
          </p:cNvPr>
          <p:cNvSpPr txBox="1"/>
          <p:nvPr/>
        </p:nvSpPr>
        <p:spPr>
          <a:xfrm>
            <a:off x="5511971" y="4190560"/>
            <a:ext cx="1221331" cy="338554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800" b="1" dirty="0"/>
              <a:t>AALS Trophy</a:t>
            </a:r>
            <a:endParaRPr lang="en-GB" sz="800" dirty="0"/>
          </a:p>
          <a:p>
            <a:pPr algn="ctr"/>
            <a:r>
              <a:rPr lang="en-GB" sz="800" b="1" dirty="0">
                <a:solidFill>
                  <a:srgbClr val="FF0000"/>
                </a:solidFill>
              </a:rPr>
              <a:t>PN (PN) </a:t>
            </a:r>
            <a:r>
              <a:rPr lang="en-GB" sz="800" dirty="0"/>
              <a:t>	xx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8FC0C85A-F117-0347-9DDE-686B8ECB1E20}"/>
              </a:ext>
            </a:extLst>
          </p:cNvPr>
          <p:cNvSpPr txBox="1"/>
          <p:nvPr/>
        </p:nvSpPr>
        <p:spPr>
          <a:xfrm>
            <a:off x="5502512" y="4616966"/>
            <a:ext cx="1221331" cy="338554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800" b="1" dirty="0"/>
              <a:t>FMES Autumn Rally</a:t>
            </a:r>
            <a:endParaRPr lang="en-GB" sz="800" dirty="0"/>
          </a:p>
          <a:p>
            <a:pPr algn="ctr"/>
            <a:r>
              <a:rPr lang="en-GB" sz="800" b="1" dirty="0">
                <a:solidFill>
                  <a:srgbClr val="FF0000"/>
                </a:solidFill>
              </a:rPr>
              <a:t>PN (PN) </a:t>
            </a:r>
            <a:r>
              <a:rPr lang="en-GB" sz="800" dirty="0"/>
              <a:t>	xx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72F1A2B6-F882-A783-39A8-85A22EF666A4}"/>
              </a:ext>
            </a:extLst>
          </p:cNvPr>
          <p:cNvSpPr txBox="1"/>
          <p:nvPr/>
        </p:nvSpPr>
        <p:spPr>
          <a:xfrm>
            <a:off x="5500273" y="5043085"/>
            <a:ext cx="1221331" cy="461665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800" b="1" dirty="0"/>
              <a:t>Federation Trophy &amp; Polly Model Eng Prize</a:t>
            </a:r>
            <a:endParaRPr lang="en-GB" sz="800" dirty="0"/>
          </a:p>
          <a:p>
            <a:pPr algn="ctr"/>
            <a:r>
              <a:rPr lang="en-GB" sz="800" b="1" dirty="0">
                <a:solidFill>
                  <a:srgbClr val="FF0000"/>
                </a:solidFill>
              </a:rPr>
              <a:t>PN (PN)</a:t>
            </a:r>
            <a:r>
              <a:rPr lang="en-GB" sz="800" dirty="0"/>
              <a:t>	xx</a:t>
            </a:r>
          </a:p>
        </p:txBody>
      </p:sp>
      <p:cxnSp>
        <p:nvCxnSpPr>
          <p:cNvPr id="127" name="Straight Arrow Connector 126">
            <a:extLst>
              <a:ext uri="{FF2B5EF4-FFF2-40B4-BE49-F238E27FC236}">
                <a16:creationId xmlns:a16="http://schemas.microsoft.com/office/drawing/2014/main" id="{2E550269-A695-7453-1DB0-384A18B55377}"/>
              </a:ext>
            </a:extLst>
          </p:cNvPr>
          <p:cNvCxnSpPr>
            <a:cxnSpLocks/>
          </p:cNvCxnSpPr>
          <p:nvPr/>
        </p:nvCxnSpPr>
        <p:spPr>
          <a:xfrm>
            <a:off x="6974390" y="3405568"/>
            <a:ext cx="2977" cy="1859927"/>
          </a:xfrm>
          <a:prstGeom prst="straightConnector1">
            <a:avLst/>
          </a:prstGeom>
          <a:ln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Arrow Connector 128">
            <a:extLst>
              <a:ext uri="{FF2B5EF4-FFF2-40B4-BE49-F238E27FC236}">
                <a16:creationId xmlns:a16="http://schemas.microsoft.com/office/drawing/2014/main" id="{30633CF0-D856-02CC-5199-E8CFCEB4AC82}"/>
              </a:ext>
            </a:extLst>
          </p:cNvPr>
          <p:cNvCxnSpPr>
            <a:cxnSpLocks/>
          </p:cNvCxnSpPr>
          <p:nvPr/>
        </p:nvCxnSpPr>
        <p:spPr>
          <a:xfrm flipH="1">
            <a:off x="6716157" y="3892511"/>
            <a:ext cx="248766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Arrow Connector 133">
            <a:extLst>
              <a:ext uri="{FF2B5EF4-FFF2-40B4-BE49-F238E27FC236}">
                <a16:creationId xmlns:a16="http://schemas.microsoft.com/office/drawing/2014/main" id="{3C6B990D-873B-B216-8A19-C425D6EFA044}"/>
              </a:ext>
            </a:extLst>
          </p:cNvPr>
          <p:cNvCxnSpPr>
            <a:cxnSpLocks/>
          </p:cNvCxnSpPr>
          <p:nvPr/>
        </p:nvCxnSpPr>
        <p:spPr>
          <a:xfrm flipH="1">
            <a:off x="6721604" y="4370295"/>
            <a:ext cx="248766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Arrow Connector 134">
            <a:extLst>
              <a:ext uri="{FF2B5EF4-FFF2-40B4-BE49-F238E27FC236}">
                <a16:creationId xmlns:a16="http://schemas.microsoft.com/office/drawing/2014/main" id="{7D066D99-7E00-0CFD-36BD-C4BEF483A217}"/>
              </a:ext>
            </a:extLst>
          </p:cNvPr>
          <p:cNvCxnSpPr>
            <a:cxnSpLocks/>
          </p:cNvCxnSpPr>
          <p:nvPr/>
        </p:nvCxnSpPr>
        <p:spPr>
          <a:xfrm flipH="1">
            <a:off x="6721604" y="4801274"/>
            <a:ext cx="248766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Arrow Connector 135">
            <a:extLst>
              <a:ext uri="{FF2B5EF4-FFF2-40B4-BE49-F238E27FC236}">
                <a16:creationId xmlns:a16="http://schemas.microsoft.com/office/drawing/2014/main" id="{F480B92A-30D0-2DB6-3636-E18305E698C0}"/>
              </a:ext>
            </a:extLst>
          </p:cNvPr>
          <p:cNvCxnSpPr>
            <a:cxnSpLocks/>
          </p:cNvCxnSpPr>
          <p:nvPr/>
        </p:nvCxnSpPr>
        <p:spPr>
          <a:xfrm flipH="1">
            <a:off x="6721604" y="5256161"/>
            <a:ext cx="248766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F1EC6ED4-892D-2191-8222-0EB9877049E7}"/>
              </a:ext>
            </a:extLst>
          </p:cNvPr>
          <p:cNvCxnSpPr>
            <a:cxnSpLocks/>
          </p:cNvCxnSpPr>
          <p:nvPr/>
        </p:nvCxnSpPr>
        <p:spPr>
          <a:xfrm>
            <a:off x="9521552" y="1681855"/>
            <a:ext cx="832774" cy="656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CA08C67A-70CA-7C74-87F1-F1638EB28A3C}"/>
              </a:ext>
            </a:extLst>
          </p:cNvPr>
          <p:cNvSpPr txBox="1"/>
          <p:nvPr/>
        </p:nvSpPr>
        <p:spPr>
          <a:xfrm>
            <a:off x="3961316" y="1940936"/>
            <a:ext cx="1281107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800" b="1" dirty="0"/>
              <a:t>Account dashboard</a:t>
            </a:r>
          </a:p>
          <a:p>
            <a:pPr algn="ctr"/>
            <a:r>
              <a:rPr lang="en-GB" sz="800" dirty="0"/>
              <a:t>Register</a:t>
            </a:r>
          </a:p>
          <a:p>
            <a:pPr algn="ctr"/>
            <a:r>
              <a:rPr lang="en-GB" sz="800" b="1" dirty="0"/>
              <a:t>DHW (DHW) </a:t>
            </a:r>
            <a:r>
              <a:rPr lang="en-GB" sz="800" dirty="0"/>
              <a:t>	73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C8E29646-ACC8-3F56-DE07-BBCE17561098}"/>
              </a:ext>
            </a:extLst>
          </p:cNvPr>
          <p:cNvCxnSpPr>
            <a:cxnSpLocks/>
          </p:cNvCxnSpPr>
          <p:nvPr/>
        </p:nvCxnSpPr>
        <p:spPr>
          <a:xfrm>
            <a:off x="3822448" y="2930609"/>
            <a:ext cx="15950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F757871E-9685-EA26-20ED-987F7069307B}"/>
              </a:ext>
            </a:extLst>
          </p:cNvPr>
          <p:cNvSpPr txBox="1"/>
          <p:nvPr/>
        </p:nvSpPr>
        <p:spPr>
          <a:xfrm>
            <a:off x="3965103" y="2713611"/>
            <a:ext cx="1269439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800" b="1" dirty="0"/>
              <a:t>See my data</a:t>
            </a:r>
          </a:p>
          <a:p>
            <a:pPr algn="ctr"/>
            <a:r>
              <a:rPr lang="en-GB" sz="800" dirty="0"/>
              <a:t>User-info-block</a:t>
            </a:r>
          </a:p>
          <a:p>
            <a:pPr algn="ctr"/>
            <a:r>
              <a:rPr lang="en-GB" sz="800" b="1" dirty="0"/>
              <a:t>DHW (DHW) </a:t>
            </a:r>
            <a:r>
              <a:rPr lang="en-GB" sz="800" dirty="0"/>
              <a:t>	xx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D2CB1A50-F202-78E3-847B-2B2D82FCDD7F}"/>
              </a:ext>
            </a:extLst>
          </p:cNvPr>
          <p:cNvSpPr txBox="1"/>
          <p:nvPr/>
        </p:nvSpPr>
        <p:spPr>
          <a:xfrm>
            <a:off x="3963694" y="3309884"/>
            <a:ext cx="1269439" cy="3385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800" b="1" dirty="0"/>
              <a:t>Submit a news / event item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639D9D41-4674-5A2C-3594-184E8E1CB3D7}"/>
              </a:ext>
            </a:extLst>
          </p:cNvPr>
          <p:cNvSpPr txBox="1"/>
          <p:nvPr/>
        </p:nvSpPr>
        <p:spPr>
          <a:xfrm>
            <a:off x="3956193" y="3793573"/>
            <a:ext cx="1291237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800" b="1" dirty="0"/>
              <a:t>Membership data</a:t>
            </a:r>
          </a:p>
          <a:p>
            <a:pPr algn="ctr"/>
            <a:r>
              <a:rPr lang="en-GB" sz="800" dirty="0"/>
              <a:t>All-users</a:t>
            </a:r>
          </a:p>
          <a:p>
            <a:pPr algn="ctr"/>
            <a:r>
              <a:rPr lang="en-GB" sz="800" b="1" dirty="0"/>
              <a:t>DHW (DWH) </a:t>
            </a:r>
            <a:r>
              <a:rPr lang="en-GB" sz="800" dirty="0"/>
              <a:t>	N/A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2B454D73-6800-F75F-667E-08FFBFD7974C}"/>
              </a:ext>
            </a:extLst>
          </p:cNvPr>
          <p:cNvSpPr txBox="1"/>
          <p:nvPr/>
        </p:nvSpPr>
        <p:spPr>
          <a:xfrm>
            <a:off x="3956193" y="4350734"/>
            <a:ext cx="1276940" cy="3385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800" b="1" dirty="0"/>
              <a:t>User dashboard</a:t>
            </a:r>
          </a:p>
          <a:p>
            <a:pPr algn="ctr"/>
            <a:r>
              <a:rPr lang="en-GB" sz="800" dirty="0"/>
              <a:t>Link to </a:t>
            </a:r>
            <a:r>
              <a:rPr lang="en-GB" sz="800" dirty="0" err="1"/>
              <a:t>wp</a:t>
            </a:r>
            <a:r>
              <a:rPr lang="en-GB" sz="800" dirty="0"/>
              <a:t>-admin</a:t>
            </a:r>
          </a:p>
        </p:txBody>
      </p:sp>
      <p:cxnSp>
        <p:nvCxnSpPr>
          <p:cNvPr id="72" name="Straight Arrow Connector 71">
            <a:extLst>
              <a:ext uri="{FF2B5EF4-FFF2-40B4-BE49-F238E27FC236}">
                <a16:creationId xmlns:a16="http://schemas.microsoft.com/office/drawing/2014/main" id="{0BB07749-E0C4-897D-B5D7-87E182106076}"/>
              </a:ext>
            </a:extLst>
          </p:cNvPr>
          <p:cNvCxnSpPr>
            <a:cxnSpLocks/>
          </p:cNvCxnSpPr>
          <p:nvPr/>
        </p:nvCxnSpPr>
        <p:spPr>
          <a:xfrm>
            <a:off x="3810955" y="2557968"/>
            <a:ext cx="4729" cy="1959819"/>
          </a:xfrm>
          <a:prstGeom prst="straightConnector1">
            <a:avLst/>
          </a:prstGeom>
          <a:ln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3DF0F3F1-334A-43B7-8C06-8211A4142DC8}"/>
              </a:ext>
            </a:extLst>
          </p:cNvPr>
          <p:cNvCxnSpPr>
            <a:cxnSpLocks/>
          </p:cNvCxnSpPr>
          <p:nvPr/>
        </p:nvCxnSpPr>
        <p:spPr>
          <a:xfrm>
            <a:off x="3819854" y="3469831"/>
            <a:ext cx="15493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>
            <a:extLst>
              <a:ext uri="{FF2B5EF4-FFF2-40B4-BE49-F238E27FC236}">
                <a16:creationId xmlns:a16="http://schemas.microsoft.com/office/drawing/2014/main" id="{6B09B88A-EED8-CB85-CB44-CBFEC026B922}"/>
              </a:ext>
            </a:extLst>
          </p:cNvPr>
          <p:cNvCxnSpPr>
            <a:cxnSpLocks/>
          </p:cNvCxnSpPr>
          <p:nvPr/>
        </p:nvCxnSpPr>
        <p:spPr>
          <a:xfrm>
            <a:off x="3827018" y="3975856"/>
            <a:ext cx="15493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>
            <a:extLst>
              <a:ext uri="{FF2B5EF4-FFF2-40B4-BE49-F238E27FC236}">
                <a16:creationId xmlns:a16="http://schemas.microsoft.com/office/drawing/2014/main" id="{11BD78AE-1D7E-B32A-8444-CD20BBA1132B}"/>
              </a:ext>
            </a:extLst>
          </p:cNvPr>
          <p:cNvCxnSpPr>
            <a:cxnSpLocks/>
          </p:cNvCxnSpPr>
          <p:nvPr/>
        </p:nvCxnSpPr>
        <p:spPr>
          <a:xfrm>
            <a:off x="3819854" y="4505404"/>
            <a:ext cx="15493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1" name="TextBox 70">
            <a:extLst>
              <a:ext uri="{FF2B5EF4-FFF2-40B4-BE49-F238E27FC236}">
                <a16:creationId xmlns:a16="http://schemas.microsoft.com/office/drawing/2014/main" id="{D2311A4B-8829-A2AB-6EDB-E1448F56F553}"/>
              </a:ext>
            </a:extLst>
          </p:cNvPr>
          <p:cNvSpPr txBox="1"/>
          <p:nvPr/>
        </p:nvSpPr>
        <p:spPr>
          <a:xfrm>
            <a:off x="7345516" y="3964998"/>
            <a:ext cx="1274660" cy="461665"/>
          </a:xfrm>
          <a:prstGeom prst="rect">
            <a:avLst/>
          </a:prstGeom>
          <a:ln>
            <a:solidFill>
              <a:srgbClr val="00B0F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800" b="1" dirty="0"/>
              <a:t>Cart, Check out</a:t>
            </a:r>
          </a:p>
          <a:p>
            <a:pPr algn="ctr"/>
            <a:endParaRPr lang="en-GB" sz="800" dirty="0"/>
          </a:p>
          <a:p>
            <a:pPr algn="ctr"/>
            <a:r>
              <a:rPr lang="en-GB" sz="800" b="1" dirty="0">
                <a:solidFill>
                  <a:srgbClr val="00B0F0"/>
                </a:solidFill>
              </a:rPr>
              <a:t>PS </a:t>
            </a:r>
            <a:r>
              <a:rPr lang="en-GB" sz="800" b="1" dirty="0"/>
              <a:t>(DHW)</a:t>
            </a:r>
            <a:r>
              <a:rPr lang="en-GB" sz="800" dirty="0"/>
              <a:t> 	n/a</a:t>
            </a:r>
          </a:p>
        </p:txBody>
      </p: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E3B4AFB8-7C9A-02BB-7374-B1287E841601}"/>
              </a:ext>
            </a:extLst>
          </p:cNvPr>
          <p:cNvCxnSpPr>
            <a:cxnSpLocks/>
            <a:stCxn id="46" idx="1"/>
            <a:endCxn id="71" idx="3"/>
          </p:cNvCxnSpPr>
          <p:nvPr/>
        </p:nvCxnSpPr>
        <p:spPr>
          <a:xfrm flipH="1">
            <a:off x="8620176" y="4190228"/>
            <a:ext cx="168849" cy="560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6" name="TextBox 85">
            <a:extLst>
              <a:ext uri="{FF2B5EF4-FFF2-40B4-BE49-F238E27FC236}">
                <a16:creationId xmlns:a16="http://schemas.microsoft.com/office/drawing/2014/main" id="{8B1CE5AD-E771-91E3-C16D-E01D500B03F9}"/>
              </a:ext>
            </a:extLst>
          </p:cNvPr>
          <p:cNvSpPr txBox="1"/>
          <p:nvPr/>
        </p:nvSpPr>
        <p:spPr>
          <a:xfrm>
            <a:off x="5059416" y="6416454"/>
            <a:ext cx="1221331" cy="3385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800" b="1" dirty="0"/>
              <a:t>Governance </a:t>
            </a:r>
            <a:endParaRPr lang="en-GB" sz="800" dirty="0"/>
          </a:p>
          <a:p>
            <a:pPr algn="ctr"/>
            <a:r>
              <a:rPr lang="en-GB" sz="800" dirty="0"/>
              <a:t>Draft 	49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8B0268CB-57FE-FA38-379F-66C1B9AF0328}"/>
              </a:ext>
            </a:extLst>
          </p:cNvPr>
          <p:cNvSpPr txBox="1"/>
          <p:nvPr/>
        </p:nvSpPr>
        <p:spPr>
          <a:xfrm>
            <a:off x="609644" y="5973256"/>
            <a:ext cx="1252879" cy="338554"/>
          </a:xfrm>
          <a:prstGeom prst="rect">
            <a:avLst/>
          </a:prstGeom>
          <a:ln>
            <a:solidFill>
              <a:srgbClr val="00B0F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800" b="1" dirty="0"/>
              <a:t>Account pages</a:t>
            </a:r>
            <a:endParaRPr lang="en-GB" sz="800" dirty="0"/>
          </a:p>
          <a:p>
            <a:pPr algn="ctr"/>
            <a:r>
              <a:rPr lang="en-GB" sz="800" b="1" dirty="0">
                <a:solidFill>
                  <a:srgbClr val="00B0F0"/>
                </a:solidFill>
              </a:rPr>
              <a:t>PS </a:t>
            </a:r>
            <a:r>
              <a:rPr lang="en-GB" sz="800" b="1" dirty="0"/>
              <a:t>(DHW) </a:t>
            </a:r>
            <a:r>
              <a:rPr lang="en-GB" sz="800" dirty="0"/>
              <a:t>	n/a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204264A8-2D55-79B8-4EB0-2AD4C2374FC8}"/>
              </a:ext>
            </a:extLst>
          </p:cNvPr>
          <p:cNvSpPr txBox="1"/>
          <p:nvPr/>
        </p:nvSpPr>
        <p:spPr>
          <a:xfrm>
            <a:off x="2108641" y="5982529"/>
            <a:ext cx="1252879" cy="3385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800" b="1" dirty="0"/>
              <a:t>All users</a:t>
            </a:r>
            <a:endParaRPr lang="en-GB" sz="800" dirty="0"/>
          </a:p>
          <a:p>
            <a:pPr algn="ctr"/>
            <a:r>
              <a:rPr lang="en-GB" sz="800" b="1" dirty="0"/>
              <a:t>DHW (DHW)</a:t>
            </a:r>
            <a:r>
              <a:rPr lang="en-GB" sz="800" dirty="0"/>
              <a:t> 	n/a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0A457124-49C4-A02A-4451-114E41B03C58}"/>
              </a:ext>
            </a:extLst>
          </p:cNvPr>
          <p:cNvSpPr txBox="1"/>
          <p:nvPr/>
        </p:nvSpPr>
        <p:spPr>
          <a:xfrm>
            <a:off x="2087286" y="6401897"/>
            <a:ext cx="1252879" cy="3385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800" b="1" dirty="0"/>
              <a:t>Annual fees</a:t>
            </a:r>
            <a:endParaRPr lang="en-GB" sz="800" dirty="0"/>
          </a:p>
          <a:p>
            <a:pPr algn="ctr"/>
            <a:r>
              <a:rPr lang="en-GB" sz="800" dirty="0"/>
              <a:t>Not currently in use 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16DD5704-EE42-687D-3A57-7914B3F166E4}"/>
              </a:ext>
            </a:extLst>
          </p:cNvPr>
          <p:cNvSpPr txBox="1"/>
          <p:nvPr/>
        </p:nvSpPr>
        <p:spPr>
          <a:xfrm>
            <a:off x="3573648" y="5973256"/>
            <a:ext cx="1252879" cy="3385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800" b="1" dirty="0"/>
              <a:t>Contacts</a:t>
            </a:r>
            <a:endParaRPr lang="en-GB" sz="800" dirty="0"/>
          </a:p>
          <a:p>
            <a:pPr algn="ctr"/>
            <a:r>
              <a:rPr lang="en-GB" sz="800" b="1" dirty="0"/>
              <a:t>DHW (DHW) </a:t>
            </a:r>
            <a:r>
              <a:rPr lang="en-GB" sz="800" dirty="0"/>
              <a:t>	n/a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6855BEE1-9DEF-9020-802E-68F65E664563}"/>
              </a:ext>
            </a:extLst>
          </p:cNvPr>
          <p:cNvSpPr txBox="1"/>
          <p:nvPr/>
        </p:nvSpPr>
        <p:spPr>
          <a:xfrm>
            <a:off x="5510279" y="2341805"/>
            <a:ext cx="1252879" cy="338554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800" b="1" dirty="0"/>
              <a:t>Claims history</a:t>
            </a:r>
            <a:endParaRPr lang="en-GB" sz="800" dirty="0"/>
          </a:p>
          <a:p>
            <a:pPr algn="ctr"/>
            <a:r>
              <a:rPr lang="en-GB" sz="800" b="1" dirty="0">
                <a:solidFill>
                  <a:srgbClr val="FF0000"/>
                </a:solidFill>
              </a:rPr>
              <a:t>PN </a:t>
            </a:r>
            <a:r>
              <a:rPr lang="en-GB" sz="800" b="1" dirty="0"/>
              <a:t>(DHW) </a:t>
            </a:r>
            <a:r>
              <a:rPr lang="en-GB" sz="800" dirty="0"/>
              <a:t>	n/a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5117BE5C-D4E4-865A-9241-87039B287F9F}"/>
              </a:ext>
            </a:extLst>
          </p:cNvPr>
          <p:cNvSpPr txBox="1"/>
          <p:nvPr/>
        </p:nvSpPr>
        <p:spPr>
          <a:xfrm>
            <a:off x="8569524" y="106824"/>
            <a:ext cx="1221331" cy="461665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800" b="1" dirty="0"/>
              <a:t>FAQ</a:t>
            </a:r>
          </a:p>
          <a:p>
            <a:pPr algn="ctr"/>
            <a:r>
              <a:rPr lang="en-GB" sz="800" dirty="0"/>
              <a:t>New page</a:t>
            </a:r>
          </a:p>
          <a:p>
            <a:pPr algn="ctr"/>
            <a:r>
              <a:rPr lang="en-GB" sz="800" b="1" dirty="0">
                <a:solidFill>
                  <a:srgbClr val="FF0000"/>
                </a:solidFill>
              </a:rPr>
              <a:t>PN (PN) </a:t>
            </a:r>
            <a:r>
              <a:rPr lang="en-GB" sz="800" dirty="0"/>
              <a:t>	xx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AD1228AB-A42F-E223-7FEB-D4497E60D603}"/>
              </a:ext>
            </a:extLst>
          </p:cNvPr>
          <p:cNvSpPr txBox="1"/>
          <p:nvPr/>
        </p:nvSpPr>
        <p:spPr>
          <a:xfrm>
            <a:off x="5509152" y="2785845"/>
            <a:ext cx="1252879" cy="338554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800" b="1" dirty="0"/>
              <a:t>Incidents, claims</a:t>
            </a:r>
            <a:endParaRPr lang="en-GB" sz="800" dirty="0"/>
          </a:p>
          <a:p>
            <a:pPr algn="ctr"/>
            <a:r>
              <a:rPr lang="en-GB" sz="800" b="1" dirty="0">
                <a:solidFill>
                  <a:srgbClr val="FF0000"/>
                </a:solidFill>
              </a:rPr>
              <a:t>PN </a:t>
            </a:r>
            <a:r>
              <a:rPr lang="en-GB" sz="800" b="1" dirty="0"/>
              <a:t>(DHW) </a:t>
            </a:r>
            <a:r>
              <a:rPr lang="en-GB" sz="800" dirty="0"/>
              <a:t>	n/a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3692EE3C-24A5-276D-FDD9-BECF60E2C86A}"/>
              </a:ext>
            </a:extLst>
          </p:cNvPr>
          <p:cNvSpPr txBox="1"/>
          <p:nvPr/>
        </p:nvSpPr>
        <p:spPr>
          <a:xfrm>
            <a:off x="5494334" y="1939046"/>
            <a:ext cx="1252879" cy="338554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800" b="1" dirty="0"/>
              <a:t>Indemnity on advice </a:t>
            </a:r>
            <a:endParaRPr lang="en-GB" sz="800" dirty="0"/>
          </a:p>
          <a:p>
            <a:pPr algn="ctr"/>
            <a:r>
              <a:rPr lang="en-GB" sz="800" b="1" dirty="0">
                <a:solidFill>
                  <a:srgbClr val="FF0000"/>
                </a:solidFill>
              </a:rPr>
              <a:t>PN </a:t>
            </a:r>
            <a:r>
              <a:rPr lang="en-GB" sz="800" b="1" dirty="0"/>
              <a:t>(DHW)</a:t>
            </a:r>
            <a:r>
              <a:rPr lang="en-GB" sz="800" dirty="0"/>
              <a:t> 	n/a</a:t>
            </a:r>
          </a:p>
        </p:txBody>
      </p:sp>
      <p:cxnSp>
        <p:nvCxnSpPr>
          <p:cNvPr id="109" name="Straight Arrow Connector 108">
            <a:extLst>
              <a:ext uri="{FF2B5EF4-FFF2-40B4-BE49-F238E27FC236}">
                <a16:creationId xmlns:a16="http://schemas.microsoft.com/office/drawing/2014/main" id="{037A3431-EDEF-4E14-7488-DE5B2FAF5E7F}"/>
              </a:ext>
            </a:extLst>
          </p:cNvPr>
          <p:cNvCxnSpPr>
            <a:cxnSpLocks/>
          </p:cNvCxnSpPr>
          <p:nvPr/>
        </p:nvCxnSpPr>
        <p:spPr>
          <a:xfrm flipH="1">
            <a:off x="8446038" y="3303498"/>
            <a:ext cx="17413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BA1D848C-D627-B434-C44C-567D7703C73F}"/>
              </a:ext>
            </a:extLst>
          </p:cNvPr>
          <p:cNvCxnSpPr>
            <a:cxnSpLocks/>
          </p:cNvCxnSpPr>
          <p:nvPr/>
        </p:nvCxnSpPr>
        <p:spPr>
          <a:xfrm flipV="1">
            <a:off x="6918960" y="1938158"/>
            <a:ext cx="1838761" cy="1206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Arrow Connector 111">
            <a:extLst>
              <a:ext uri="{FF2B5EF4-FFF2-40B4-BE49-F238E27FC236}">
                <a16:creationId xmlns:a16="http://schemas.microsoft.com/office/drawing/2014/main" id="{42386C40-31A6-227A-DA5E-A2A14ADEDE6D}"/>
              </a:ext>
            </a:extLst>
          </p:cNvPr>
          <p:cNvCxnSpPr>
            <a:cxnSpLocks/>
          </p:cNvCxnSpPr>
          <p:nvPr/>
        </p:nvCxnSpPr>
        <p:spPr>
          <a:xfrm flipH="1">
            <a:off x="6741063" y="2039041"/>
            <a:ext cx="19743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Arrow Connector 112">
            <a:extLst>
              <a:ext uri="{FF2B5EF4-FFF2-40B4-BE49-F238E27FC236}">
                <a16:creationId xmlns:a16="http://schemas.microsoft.com/office/drawing/2014/main" id="{7E6E1D08-12B3-7CEB-DC4B-E50D90051CC8}"/>
              </a:ext>
            </a:extLst>
          </p:cNvPr>
          <p:cNvCxnSpPr>
            <a:cxnSpLocks/>
          </p:cNvCxnSpPr>
          <p:nvPr/>
        </p:nvCxnSpPr>
        <p:spPr>
          <a:xfrm flipH="1">
            <a:off x="6741064" y="2483986"/>
            <a:ext cx="197432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Arrow Connector 113">
            <a:extLst>
              <a:ext uri="{FF2B5EF4-FFF2-40B4-BE49-F238E27FC236}">
                <a16:creationId xmlns:a16="http://schemas.microsoft.com/office/drawing/2014/main" id="{DEBCB38F-F5F5-56C2-54BB-8A9C7CFF38EF}"/>
              </a:ext>
            </a:extLst>
          </p:cNvPr>
          <p:cNvCxnSpPr>
            <a:cxnSpLocks/>
          </p:cNvCxnSpPr>
          <p:nvPr/>
        </p:nvCxnSpPr>
        <p:spPr>
          <a:xfrm>
            <a:off x="6918679" y="1945204"/>
            <a:ext cx="0" cy="1058885"/>
          </a:xfrm>
          <a:prstGeom prst="straightConnector1">
            <a:avLst/>
          </a:prstGeom>
          <a:ln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Arrow Connector 115">
            <a:extLst>
              <a:ext uri="{FF2B5EF4-FFF2-40B4-BE49-F238E27FC236}">
                <a16:creationId xmlns:a16="http://schemas.microsoft.com/office/drawing/2014/main" id="{E9AE1CFE-7B06-F463-9527-5E75B27DA6C1}"/>
              </a:ext>
            </a:extLst>
          </p:cNvPr>
          <p:cNvCxnSpPr>
            <a:cxnSpLocks/>
          </p:cNvCxnSpPr>
          <p:nvPr/>
        </p:nvCxnSpPr>
        <p:spPr>
          <a:xfrm flipH="1">
            <a:off x="6764357" y="2998199"/>
            <a:ext cx="15094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5" name="TextBox 84">
            <a:extLst>
              <a:ext uri="{FF2B5EF4-FFF2-40B4-BE49-F238E27FC236}">
                <a16:creationId xmlns:a16="http://schemas.microsoft.com/office/drawing/2014/main" id="{5F376C53-4C30-5ADD-42BE-055084B2FED5}"/>
              </a:ext>
            </a:extLst>
          </p:cNvPr>
          <p:cNvSpPr txBox="1"/>
          <p:nvPr/>
        </p:nvSpPr>
        <p:spPr>
          <a:xfrm>
            <a:off x="6551314" y="6395003"/>
            <a:ext cx="1252879" cy="338554"/>
          </a:xfrm>
          <a:prstGeom prst="rect">
            <a:avLst/>
          </a:prstGeom>
          <a:ln>
            <a:solidFill>
              <a:srgbClr val="00B0F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800" b="1" dirty="0"/>
              <a:t>Privacy policy </a:t>
            </a:r>
            <a:endParaRPr lang="en-GB" sz="800" dirty="0"/>
          </a:p>
          <a:p>
            <a:pPr algn="ctr"/>
            <a:r>
              <a:rPr lang="en-GB" sz="800" dirty="0">
                <a:solidFill>
                  <a:srgbClr val="00B0F0"/>
                </a:solidFill>
              </a:rPr>
              <a:t>PS (PS) </a:t>
            </a:r>
            <a:r>
              <a:rPr lang="en-GB" sz="800" dirty="0"/>
              <a:t>Draft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FD5F8CBD-2261-464C-12E5-399A80A15F0E}"/>
              </a:ext>
            </a:extLst>
          </p:cNvPr>
          <p:cNvSpPr txBox="1"/>
          <p:nvPr/>
        </p:nvSpPr>
        <p:spPr>
          <a:xfrm>
            <a:off x="7965957" y="6380766"/>
            <a:ext cx="1252879" cy="3385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800" b="1" dirty="0"/>
              <a:t>Refunds &amp; returns</a:t>
            </a:r>
            <a:endParaRPr lang="en-GB" sz="800" dirty="0"/>
          </a:p>
          <a:p>
            <a:pPr algn="ctr"/>
            <a:r>
              <a:rPr lang="en-GB" sz="800" dirty="0"/>
              <a:t>Draft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EA3C644D-8CE0-1901-889F-B3E8E78BDB3E}"/>
              </a:ext>
            </a:extLst>
          </p:cNvPr>
          <p:cNvSpPr txBox="1"/>
          <p:nvPr/>
        </p:nvSpPr>
        <p:spPr>
          <a:xfrm>
            <a:off x="9391428" y="6399774"/>
            <a:ext cx="1252879" cy="3385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800" b="1" dirty="0"/>
              <a:t>Services </a:t>
            </a:r>
            <a:endParaRPr lang="en-GB" sz="800" dirty="0"/>
          </a:p>
          <a:p>
            <a:pPr algn="ctr"/>
            <a:r>
              <a:rPr lang="en-GB" sz="800" dirty="0"/>
              <a:t>Draft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89D81D7D-2FA3-8952-9D35-0A53A087EE2C}"/>
              </a:ext>
            </a:extLst>
          </p:cNvPr>
          <p:cNvSpPr txBox="1"/>
          <p:nvPr/>
        </p:nvSpPr>
        <p:spPr>
          <a:xfrm>
            <a:off x="10693517" y="2753839"/>
            <a:ext cx="1252879" cy="461665"/>
          </a:xfrm>
          <a:prstGeom prst="rect">
            <a:avLst/>
          </a:prstGeom>
          <a:ln>
            <a:solidFill>
              <a:srgbClr val="92D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800" b="1" dirty="0"/>
              <a:t>Design and construction</a:t>
            </a:r>
            <a:endParaRPr lang="en-GB" sz="800" dirty="0"/>
          </a:p>
          <a:p>
            <a:pPr algn="ctr"/>
            <a:r>
              <a:rPr lang="en-GB" sz="800" b="1" dirty="0">
                <a:solidFill>
                  <a:srgbClr val="92D050"/>
                </a:solidFill>
              </a:rPr>
              <a:t>JH (JH)	</a:t>
            </a:r>
            <a:r>
              <a:rPr lang="en-GB" sz="800" dirty="0"/>
              <a:t> 62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F890A0FE-8C8A-9CA2-9589-D0568FA5DF32}"/>
              </a:ext>
            </a:extLst>
          </p:cNvPr>
          <p:cNvSpPr txBox="1"/>
          <p:nvPr/>
        </p:nvSpPr>
        <p:spPr>
          <a:xfrm>
            <a:off x="3585761" y="6420281"/>
            <a:ext cx="1252879" cy="3385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800" b="1" dirty="0"/>
              <a:t>Young </a:t>
            </a:r>
            <a:r>
              <a:rPr lang="en-GB" sz="800" b="1" dirty="0" err="1"/>
              <a:t>eng</a:t>
            </a:r>
            <a:r>
              <a:rPr lang="en-GB" sz="800" b="1" dirty="0"/>
              <a:t> survey</a:t>
            </a:r>
            <a:endParaRPr lang="en-GB" sz="800" dirty="0"/>
          </a:p>
          <a:p>
            <a:pPr algn="ctr"/>
            <a:r>
              <a:rPr lang="en-GB" sz="800" b="1" dirty="0"/>
              <a:t>DHW (DHW) </a:t>
            </a:r>
            <a:r>
              <a:rPr lang="en-GB" sz="800" dirty="0"/>
              <a:t>	n/a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CD3A864F-0C80-43B6-6079-02207C9067AA}"/>
              </a:ext>
            </a:extLst>
          </p:cNvPr>
          <p:cNvSpPr txBox="1"/>
          <p:nvPr/>
        </p:nvSpPr>
        <p:spPr>
          <a:xfrm>
            <a:off x="5027868" y="5984268"/>
            <a:ext cx="1252879" cy="3385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800" b="1" dirty="0"/>
              <a:t>Volunteering</a:t>
            </a:r>
            <a:endParaRPr lang="en-GB" sz="800" dirty="0"/>
          </a:p>
          <a:p>
            <a:pPr algn="ctr"/>
            <a:r>
              <a:rPr lang="en-GB" sz="800" b="1" dirty="0"/>
              <a:t>DHW (DHW) </a:t>
            </a:r>
            <a:r>
              <a:rPr lang="en-GB" sz="800" dirty="0"/>
              <a:t>	70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49B4E3C7-B620-EAF7-7327-CAC094DFFB93}"/>
              </a:ext>
            </a:extLst>
          </p:cNvPr>
          <p:cNvSpPr txBox="1"/>
          <p:nvPr/>
        </p:nvSpPr>
        <p:spPr>
          <a:xfrm>
            <a:off x="2255868" y="3344258"/>
            <a:ext cx="1269439" cy="3385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800" b="1" dirty="0"/>
              <a:t>Upload user information</a:t>
            </a: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EDD60E12-05DF-4019-EFE4-9A5389C770B8}"/>
              </a:ext>
            </a:extLst>
          </p:cNvPr>
          <p:cNvSpPr txBox="1"/>
          <p:nvPr/>
        </p:nvSpPr>
        <p:spPr>
          <a:xfrm>
            <a:off x="2248367" y="3827947"/>
            <a:ext cx="1291237" cy="21544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800" b="1" dirty="0"/>
              <a:t>User info block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C3E2BC0C-34B9-6C5C-6816-2289B0FC4CD4}"/>
              </a:ext>
            </a:extLst>
          </p:cNvPr>
          <p:cNvSpPr txBox="1"/>
          <p:nvPr/>
        </p:nvSpPr>
        <p:spPr>
          <a:xfrm>
            <a:off x="2258095" y="4203595"/>
            <a:ext cx="1276940" cy="21544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800" b="1" dirty="0"/>
              <a:t>Users export</a:t>
            </a: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BBDD7577-E7BB-1A99-43FE-59494755D79B}"/>
              </a:ext>
            </a:extLst>
          </p:cNvPr>
          <p:cNvSpPr txBox="1"/>
          <p:nvPr/>
        </p:nvSpPr>
        <p:spPr>
          <a:xfrm>
            <a:off x="2108641" y="5464382"/>
            <a:ext cx="1252879" cy="3385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800" b="1" dirty="0"/>
              <a:t>Abbey railway society</a:t>
            </a:r>
            <a:endParaRPr lang="en-GB" sz="800" dirty="0"/>
          </a:p>
          <a:p>
            <a:pPr algn="ctr"/>
            <a:r>
              <a:rPr lang="en-GB" sz="800" dirty="0"/>
              <a:t>Not currently in use	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A9AC4194-FC29-EB77-F6D0-0BAF7937CD8B}"/>
              </a:ext>
            </a:extLst>
          </p:cNvPr>
          <p:cNvSpPr txBox="1"/>
          <p:nvPr/>
        </p:nvSpPr>
        <p:spPr>
          <a:xfrm>
            <a:off x="3285139" y="1043828"/>
            <a:ext cx="1221331" cy="461665"/>
          </a:xfrm>
          <a:prstGeom prst="rect">
            <a:avLst/>
          </a:prstGeom>
          <a:ln>
            <a:solidFill>
              <a:srgbClr val="00B0F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800" b="1" dirty="0"/>
              <a:t>Society locator</a:t>
            </a:r>
          </a:p>
          <a:p>
            <a:pPr algn="ctr"/>
            <a:r>
              <a:rPr lang="en-GB" sz="800" dirty="0"/>
              <a:t>Affiliated societies</a:t>
            </a:r>
          </a:p>
          <a:p>
            <a:pPr algn="ctr"/>
            <a:r>
              <a:rPr lang="en-GB" sz="800" b="1" dirty="0">
                <a:solidFill>
                  <a:srgbClr val="00B0F0"/>
                </a:solidFill>
              </a:rPr>
              <a:t>PS</a:t>
            </a:r>
            <a:r>
              <a:rPr lang="en-GB" sz="800" b="1" dirty="0"/>
              <a:t> (DHW) </a:t>
            </a:r>
            <a:r>
              <a:rPr lang="en-GB" sz="800" dirty="0"/>
              <a:t>	72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04B77C79-78B2-69F4-1EB3-A67831D73679}"/>
              </a:ext>
            </a:extLst>
          </p:cNvPr>
          <p:cNvSpPr txBox="1"/>
          <p:nvPr/>
        </p:nvSpPr>
        <p:spPr>
          <a:xfrm>
            <a:off x="4612423" y="1045793"/>
            <a:ext cx="1221331" cy="461665"/>
          </a:xfrm>
          <a:prstGeom prst="rect">
            <a:avLst/>
          </a:prstGeom>
          <a:ln>
            <a:solidFill>
              <a:srgbClr val="00B0F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800" b="1" dirty="0"/>
              <a:t>Contact us</a:t>
            </a:r>
          </a:p>
          <a:p>
            <a:pPr algn="ctr"/>
            <a:endParaRPr lang="en-GB" sz="800" dirty="0"/>
          </a:p>
          <a:p>
            <a:pPr algn="ctr"/>
            <a:r>
              <a:rPr lang="en-GB" sz="800" b="1" dirty="0">
                <a:solidFill>
                  <a:srgbClr val="00B0F0"/>
                </a:solidFill>
              </a:rPr>
              <a:t>PS </a:t>
            </a:r>
            <a:r>
              <a:rPr lang="en-GB" sz="800" b="1" dirty="0"/>
              <a:t>(DHW)</a:t>
            </a:r>
            <a:r>
              <a:rPr lang="en-GB" sz="800" dirty="0"/>
              <a:t> 	80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2350CD1E-5D50-7561-BAEE-B238558402DB}"/>
              </a:ext>
            </a:extLst>
          </p:cNvPr>
          <p:cNvSpPr txBox="1"/>
          <p:nvPr/>
        </p:nvSpPr>
        <p:spPr>
          <a:xfrm>
            <a:off x="5950885" y="1031185"/>
            <a:ext cx="1221331" cy="461665"/>
          </a:xfrm>
          <a:prstGeom prst="rect">
            <a:avLst/>
          </a:prstGeom>
          <a:ln>
            <a:solidFill>
              <a:srgbClr val="00B0F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800" b="1" dirty="0"/>
              <a:t>Society registration</a:t>
            </a:r>
          </a:p>
          <a:p>
            <a:pPr algn="ctr"/>
            <a:endParaRPr lang="en-GB" sz="800" dirty="0"/>
          </a:p>
          <a:p>
            <a:pPr algn="ctr"/>
            <a:r>
              <a:rPr lang="en-GB" sz="800" b="1" dirty="0">
                <a:solidFill>
                  <a:srgbClr val="00B0F0"/>
                </a:solidFill>
              </a:rPr>
              <a:t>PS</a:t>
            </a:r>
            <a:r>
              <a:rPr lang="en-GB" sz="800" b="1" dirty="0"/>
              <a:t> (DHW)</a:t>
            </a:r>
            <a:r>
              <a:rPr lang="en-GB" sz="800" dirty="0"/>
              <a:t> 	88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85DE45ED-78B9-23EF-8BF3-89B5AEB8FA64}"/>
              </a:ext>
            </a:extLst>
          </p:cNvPr>
          <p:cNvSpPr txBox="1"/>
          <p:nvPr/>
        </p:nvSpPr>
        <p:spPr>
          <a:xfrm>
            <a:off x="7297409" y="1029376"/>
            <a:ext cx="1221331" cy="461665"/>
          </a:xfrm>
          <a:prstGeom prst="rect">
            <a:avLst/>
          </a:prstGeom>
          <a:ln>
            <a:solidFill>
              <a:srgbClr val="00B0F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800" b="1" dirty="0"/>
              <a:t>My Club data</a:t>
            </a:r>
          </a:p>
          <a:p>
            <a:pPr algn="ctr"/>
            <a:r>
              <a:rPr lang="en-GB" sz="800" dirty="0"/>
              <a:t>About us - club</a:t>
            </a:r>
          </a:p>
          <a:p>
            <a:pPr algn="ctr"/>
            <a:r>
              <a:rPr lang="en-GB" sz="800" b="1" dirty="0">
                <a:solidFill>
                  <a:srgbClr val="00B0F0"/>
                </a:solidFill>
              </a:rPr>
              <a:t>PS </a:t>
            </a:r>
            <a:r>
              <a:rPr lang="en-GB" sz="800" b="1" dirty="0"/>
              <a:t>(DHW)</a:t>
            </a:r>
            <a:r>
              <a:rPr lang="en-GB" sz="800" dirty="0"/>
              <a:t> 	56</a:t>
            </a: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10844F93-F6D0-3E24-515D-1118C0990F09}"/>
              </a:ext>
            </a:extLst>
          </p:cNvPr>
          <p:cNvSpPr txBox="1"/>
          <p:nvPr/>
        </p:nvSpPr>
        <p:spPr>
          <a:xfrm>
            <a:off x="8657945" y="1028244"/>
            <a:ext cx="1221331" cy="461665"/>
          </a:xfrm>
          <a:prstGeom prst="rect">
            <a:avLst/>
          </a:prstGeom>
          <a:ln>
            <a:solidFill>
              <a:srgbClr val="00B0F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800" b="1" dirty="0"/>
              <a:t>Newsletters</a:t>
            </a:r>
          </a:p>
          <a:p>
            <a:pPr algn="ctr"/>
            <a:r>
              <a:rPr lang="en-GB" sz="800" dirty="0"/>
              <a:t>Download library</a:t>
            </a:r>
          </a:p>
          <a:p>
            <a:pPr algn="ctr"/>
            <a:r>
              <a:rPr lang="en-GB" sz="800" b="1" dirty="0">
                <a:solidFill>
                  <a:srgbClr val="00B0F0"/>
                </a:solidFill>
              </a:rPr>
              <a:t>PS </a:t>
            </a:r>
            <a:r>
              <a:rPr lang="en-GB" sz="800" b="1" dirty="0"/>
              <a:t>(DHW)</a:t>
            </a:r>
            <a:r>
              <a:rPr lang="en-GB" sz="800" dirty="0"/>
              <a:t> 	72</a:t>
            </a:r>
          </a:p>
        </p:txBody>
      </p:sp>
      <p:cxnSp>
        <p:nvCxnSpPr>
          <p:cNvPr id="144" name="Straight Arrow Connector 143">
            <a:extLst>
              <a:ext uri="{FF2B5EF4-FFF2-40B4-BE49-F238E27FC236}">
                <a16:creationId xmlns:a16="http://schemas.microsoft.com/office/drawing/2014/main" id="{6DCF9B71-A141-784D-3C4C-9C5543FB735E}"/>
              </a:ext>
            </a:extLst>
          </p:cNvPr>
          <p:cNvCxnSpPr>
            <a:cxnSpLocks/>
          </p:cNvCxnSpPr>
          <p:nvPr/>
        </p:nvCxnSpPr>
        <p:spPr>
          <a:xfrm>
            <a:off x="3806197" y="2551839"/>
            <a:ext cx="797269" cy="0"/>
          </a:xfrm>
          <a:prstGeom prst="straightConnector1">
            <a:avLst/>
          </a:prstGeom>
          <a:ln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Arrow Connector 147">
            <a:extLst>
              <a:ext uri="{FF2B5EF4-FFF2-40B4-BE49-F238E27FC236}">
                <a16:creationId xmlns:a16="http://schemas.microsoft.com/office/drawing/2014/main" id="{BA9518F6-9443-070B-8ED5-527B468B6FEE}"/>
              </a:ext>
            </a:extLst>
          </p:cNvPr>
          <p:cNvCxnSpPr>
            <a:cxnSpLocks/>
            <a:stCxn id="10" idx="2"/>
          </p:cNvCxnSpPr>
          <p:nvPr/>
        </p:nvCxnSpPr>
        <p:spPr>
          <a:xfrm>
            <a:off x="4601870" y="2402601"/>
            <a:ext cx="0" cy="143442"/>
          </a:xfrm>
          <a:prstGeom prst="straightConnector1">
            <a:avLst/>
          </a:prstGeom>
          <a:ln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2" name="Straight Arrow Connector 161">
            <a:extLst>
              <a:ext uri="{FF2B5EF4-FFF2-40B4-BE49-F238E27FC236}">
                <a16:creationId xmlns:a16="http://schemas.microsoft.com/office/drawing/2014/main" id="{61C57AC4-A3F1-BAE2-7BCE-1261BF95778E}"/>
              </a:ext>
            </a:extLst>
          </p:cNvPr>
          <p:cNvCxnSpPr>
            <a:cxnSpLocks/>
          </p:cNvCxnSpPr>
          <p:nvPr/>
        </p:nvCxnSpPr>
        <p:spPr>
          <a:xfrm flipH="1">
            <a:off x="6721604" y="3405568"/>
            <a:ext cx="248766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Arrow Connector 171">
            <a:extLst>
              <a:ext uri="{FF2B5EF4-FFF2-40B4-BE49-F238E27FC236}">
                <a16:creationId xmlns:a16="http://schemas.microsoft.com/office/drawing/2014/main" id="{3660A6B8-9F0B-21EE-2980-00B04B38843C}"/>
              </a:ext>
            </a:extLst>
          </p:cNvPr>
          <p:cNvCxnSpPr>
            <a:cxnSpLocks/>
          </p:cNvCxnSpPr>
          <p:nvPr/>
        </p:nvCxnSpPr>
        <p:spPr>
          <a:xfrm>
            <a:off x="10354327" y="1293526"/>
            <a:ext cx="7989" cy="2889129"/>
          </a:xfrm>
          <a:prstGeom prst="straightConnector1">
            <a:avLst/>
          </a:prstGeom>
          <a:ln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5" name="Straight Arrow Connector 204">
            <a:extLst>
              <a:ext uri="{FF2B5EF4-FFF2-40B4-BE49-F238E27FC236}">
                <a16:creationId xmlns:a16="http://schemas.microsoft.com/office/drawing/2014/main" id="{051B86AA-7C74-CA44-3AA4-55CE5D3968EA}"/>
              </a:ext>
            </a:extLst>
          </p:cNvPr>
          <p:cNvCxnSpPr>
            <a:cxnSpLocks/>
          </p:cNvCxnSpPr>
          <p:nvPr/>
        </p:nvCxnSpPr>
        <p:spPr>
          <a:xfrm>
            <a:off x="10523742" y="2620008"/>
            <a:ext cx="780440" cy="0"/>
          </a:xfrm>
          <a:prstGeom prst="straightConnector1">
            <a:avLst/>
          </a:prstGeom>
          <a:ln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6" name="Straight Arrow Connector 205">
            <a:extLst>
              <a:ext uri="{FF2B5EF4-FFF2-40B4-BE49-F238E27FC236}">
                <a16:creationId xmlns:a16="http://schemas.microsoft.com/office/drawing/2014/main" id="{1CF43065-83DD-9756-8211-C9C9E6C90633}"/>
              </a:ext>
            </a:extLst>
          </p:cNvPr>
          <p:cNvCxnSpPr>
            <a:cxnSpLocks/>
            <a:endCxn id="41" idx="0"/>
          </p:cNvCxnSpPr>
          <p:nvPr/>
        </p:nvCxnSpPr>
        <p:spPr>
          <a:xfrm>
            <a:off x="11304184" y="1831934"/>
            <a:ext cx="0" cy="14186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5" name="TextBox 214">
            <a:extLst>
              <a:ext uri="{FF2B5EF4-FFF2-40B4-BE49-F238E27FC236}">
                <a16:creationId xmlns:a16="http://schemas.microsoft.com/office/drawing/2014/main" id="{F002C82F-BEEF-6694-34DE-FB45FF036072}"/>
              </a:ext>
            </a:extLst>
          </p:cNvPr>
          <p:cNvSpPr txBox="1"/>
          <p:nvPr/>
        </p:nvSpPr>
        <p:spPr>
          <a:xfrm>
            <a:off x="10705195" y="3304276"/>
            <a:ext cx="1252879" cy="338554"/>
          </a:xfrm>
          <a:prstGeom prst="rect">
            <a:avLst/>
          </a:prstGeom>
          <a:ln>
            <a:solidFill>
              <a:srgbClr val="92D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800" b="1" dirty="0"/>
              <a:t>Models</a:t>
            </a:r>
            <a:endParaRPr lang="en-GB" sz="800" dirty="0"/>
          </a:p>
          <a:p>
            <a:pPr algn="ctr"/>
            <a:r>
              <a:rPr lang="en-GB" sz="800" b="1" dirty="0">
                <a:solidFill>
                  <a:srgbClr val="92D050"/>
                </a:solidFill>
              </a:rPr>
              <a:t>JH (JH)	</a:t>
            </a:r>
            <a:r>
              <a:rPr lang="en-GB" sz="800" dirty="0"/>
              <a:t> 62</a:t>
            </a:r>
          </a:p>
        </p:txBody>
      </p:sp>
      <p:sp>
        <p:nvSpPr>
          <p:cNvPr id="216" name="TextBox 215">
            <a:extLst>
              <a:ext uri="{FF2B5EF4-FFF2-40B4-BE49-F238E27FC236}">
                <a16:creationId xmlns:a16="http://schemas.microsoft.com/office/drawing/2014/main" id="{723B3A3E-8A55-9381-6496-2CAA436D6DB9}"/>
              </a:ext>
            </a:extLst>
          </p:cNvPr>
          <p:cNvSpPr txBox="1"/>
          <p:nvPr/>
        </p:nvSpPr>
        <p:spPr>
          <a:xfrm>
            <a:off x="10716043" y="3737258"/>
            <a:ext cx="1252879" cy="338554"/>
          </a:xfrm>
          <a:prstGeom prst="rect">
            <a:avLst/>
          </a:prstGeom>
          <a:ln>
            <a:solidFill>
              <a:srgbClr val="92D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800" b="1" dirty="0"/>
              <a:t>Operation</a:t>
            </a:r>
            <a:endParaRPr lang="en-GB" sz="800" dirty="0"/>
          </a:p>
          <a:p>
            <a:pPr algn="ctr"/>
            <a:r>
              <a:rPr lang="en-GB" sz="800" b="1" dirty="0">
                <a:solidFill>
                  <a:srgbClr val="92D050"/>
                </a:solidFill>
              </a:rPr>
              <a:t>JH (JH)	</a:t>
            </a:r>
            <a:r>
              <a:rPr lang="en-GB" sz="800" dirty="0"/>
              <a:t> 62</a:t>
            </a:r>
          </a:p>
        </p:txBody>
      </p:sp>
      <p:sp>
        <p:nvSpPr>
          <p:cNvPr id="217" name="TextBox 216">
            <a:extLst>
              <a:ext uri="{FF2B5EF4-FFF2-40B4-BE49-F238E27FC236}">
                <a16:creationId xmlns:a16="http://schemas.microsoft.com/office/drawing/2014/main" id="{EE65EF23-9B8A-9DE6-4822-9B2BE7363C49}"/>
              </a:ext>
            </a:extLst>
          </p:cNvPr>
          <p:cNvSpPr txBox="1"/>
          <p:nvPr/>
        </p:nvSpPr>
        <p:spPr>
          <a:xfrm>
            <a:off x="10733180" y="4164817"/>
            <a:ext cx="1252879" cy="338554"/>
          </a:xfrm>
          <a:prstGeom prst="rect">
            <a:avLst/>
          </a:prstGeom>
          <a:ln>
            <a:solidFill>
              <a:srgbClr val="92D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800" b="1" dirty="0"/>
              <a:t>In the workshop</a:t>
            </a:r>
            <a:endParaRPr lang="en-GB" sz="800" dirty="0"/>
          </a:p>
          <a:p>
            <a:pPr algn="ctr"/>
            <a:r>
              <a:rPr lang="en-GB" sz="800" b="1" dirty="0">
                <a:solidFill>
                  <a:srgbClr val="92D050"/>
                </a:solidFill>
              </a:rPr>
              <a:t>JH (JH)	</a:t>
            </a:r>
            <a:r>
              <a:rPr lang="en-GB" sz="800" dirty="0"/>
              <a:t> 76</a:t>
            </a:r>
          </a:p>
        </p:txBody>
      </p:sp>
      <p:sp>
        <p:nvSpPr>
          <p:cNvPr id="218" name="TextBox 217">
            <a:extLst>
              <a:ext uri="{FF2B5EF4-FFF2-40B4-BE49-F238E27FC236}">
                <a16:creationId xmlns:a16="http://schemas.microsoft.com/office/drawing/2014/main" id="{7D929C69-05A9-79F3-1DE4-A0CCE15831EC}"/>
              </a:ext>
            </a:extLst>
          </p:cNvPr>
          <p:cNvSpPr txBox="1"/>
          <p:nvPr/>
        </p:nvSpPr>
        <p:spPr>
          <a:xfrm>
            <a:off x="10726887" y="4616966"/>
            <a:ext cx="1252879" cy="338554"/>
          </a:xfrm>
          <a:prstGeom prst="rect">
            <a:avLst/>
          </a:prstGeom>
          <a:ln>
            <a:solidFill>
              <a:srgbClr val="92D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800" b="1" dirty="0"/>
              <a:t>General interest</a:t>
            </a:r>
            <a:endParaRPr lang="en-GB" sz="800" dirty="0"/>
          </a:p>
          <a:p>
            <a:pPr algn="ctr"/>
            <a:r>
              <a:rPr lang="en-GB" sz="800" b="1" dirty="0">
                <a:solidFill>
                  <a:srgbClr val="92D050"/>
                </a:solidFill>
              </a:rPr>
              <a:t>JH (JH)	</a:t>
            </a:r>
            <a:r>
              <a:rPr lang="en-GB" sz="800" dirty="0"/>
              <a:t> 69</a:t>
            </a:r>
          </a:p>
        </p:txBody>
      </p:sp>
      <p:cxnSp>
        <p:nvCxnSpPr>
          <p:cNvPr id="228" name="Straight Connector 227">
            <a:extLst>
              <a:ext uri="{FF2B5EF4-FFF2-40B4-BE49-F238E27FC236}">
                <a16:creationId xmlns:a16="http://schemas.microsoft.com/office/drawing/2014/main" id="{405CF4E3-7CA6-1069-568D-0B684B207791}"/>
              </a:ext>
            </a:extLst>
          </p:cNvPr>
          <p:cNvCxnSpPr>
            <a:cxnSpLocks/>
          </p:cNvCxnSpPr>
          <p:nvPr/>
        </p:nvCxnSpPr>
        <p:spPr>
          <a:xfrm>
            <a:off x="10368166" y="1830642"/>
            <a:ext cx="936016" cy="328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1" name="Straight Arrow Connector 230">
            <a:extLst>
              <a:ext uri="{FF2B5EF4-FFF2-40B4-BE49-F238E27FC236}">
                <a16:creationId xmlns:a16="http://schemas.microsoft.com/office/drawing/2014/main" id="{F5B8D19E-2238-5C48-CEC0-15FCB0C3DB50}"/>
              </a:ext>
            </a:extLst>
          </p:cNvPr>
          <p:cNvCxnSpPr>
            <a:cxnSpLocks/>
          </p:cNvCxnSpPr>
          <p:nvPr/>
        </p:nvCxnSpPr>
        <p:spPr>
          <a:xfrm>
            <a:off x="10538721" y="5330916"/>
            <a:ext cx="184777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2" name="Straight Arrow Connector 231">
            <a:extLst>
              <a:ext uri="{FF2B5EF4-FFF2-40B4-BE49-F238E27FC236}">
                <a16:creationId xmlns:a16="http://schemas.microsoft.com/office/drawing/2014/main" id="{0B59D40B-B03E-2DDD-375F-EFDA88EEF166}"/>
              </a:ext>
            </a:extLst>
          </p:cNvPr>
          <p:cNvCxnSpPr>
            <a:cxnSpLocks/>
          </p:cNvCxnSpPr>
          <p:nvPr/>
        </p:nvCxnSpPr>
        <p:spPr>
          <a:xfrm>
            <a:off x="10538721" y="4796419"/>
            <a:ext cx="184777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3" name="Straight Arrow Connector 232">
            <a:extLst>
              <a:ext uri="{FF2B5EF4-FFF2-40B4-BE49-F238E27FC236}">
                <a16:creationId xmlns:a16="http://schemas.microsoft.com/office/drawing/2014/main" id="{DCCF537C-8724-9058-9C77-B3F034D8E1E8}"/>
              </a:ext>
            </a:extLst>
          </p:cNvPr>
          <p:cNvCxnSpPr>
            <a:cxnSpLocks/>
          </p:cNvCxnSpPr>
          <p:nvPr/>
        </p:nvCxnSpPr>
        <p:spPr>
          <a:xfrm>
            <a:off x="10538721" y="4275656"/>
            <a:ext cx="184777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4" name="Straight Arrow Connector 233">
            <a:extLst>
              <a:ext uri="{FF2B5EF4-FFF2-40B4-BE49-F238E27FC236}">
                <a16:creationId xmlns:a16="http://schemas.microsoft.com/office/drawing/2014/main" id="{3AD9636A-8111-AEB1-9E05-86A2F3EA0E7F}"/>
              </a:ext>
            </a:extLst>
          </p:cNvPr>
          <p:cNvCxnSpPr>
            <a:cxnSpLocks/>
          </p:cNvCxnSpPr>
          <p:nvPr/>
        </p:nvCxnSpPr>
        <p:spPr>
          <a:xfrm>
            <a:off x="10538721" y="3889188"/>
            <a:ext cx="184777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5" name="Straight Arrow Connector 234">
            <a:extLst>
              <a:ext uri="{FF2B5EF4-FFF2-40B4-BE49-F238E27FC236}">
                <a16:creationId xmlns:a16="http://schemas.microsoft.com/office/drawing/2014/main" id="{4BF801E3-CDAA-6880-41A0-DD66CF9CC99B}"/>
              </a:ext>
            </a:extLst>
          </p:cNvPr>
          <p:cNvCxnSpPr>
            <a:cxnSpLocks/>
          </p:cNvCxnSpPr>
          <p:nvPr/>
        </p:nvCxnSpPr>
        <p:spPr>
          <a:xfrm>
            <a:off x="10523742" y="2984672"/>
            <a:ext cx="184777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6" name="Straight Arrow Connector 235">
            <a:extLst>
              <a:ext uri="{FF2B5EF4-FFF2-40B4-BE49-F238E27FC236}">
                <a16:creationId xmlns:a16="http://schemas.microsoft.com/office/drawing/2014/main" id="{4C990AE8-6F11-5E09-9978-FE437AB7F97E}"/>
              </a:ext>
            </a:extLst>
          </p:cNvPr>
          <p:cNvCxnSpPr>
            <a:cxnSpLocks/>
          </p:cNvCxnSpPr>
          <p:nvPr/>
        </p:nvCxnSpPr>
        <p:spPr>
          <a:xfrm>
            <a:off x="10538721" y="3477708"/>
            <a:ext cx="184777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D5C71D71-982E-C41A-2355-6459195565E3}"/>
              </a:ext>
            </a:extLst>
          </p:cNvPr>
          <p:cNvSpPr txBox="1"/>
          <p:nvPr/>
        </p:nvSpPr>
        <p:spPr>
          <a:xfrm>
            <a:off x="6542943" y="5977551"/>
            <a:ext cx="1252879" cy="338554"/>
          </a:xfrm>
          <a:prstGeom prst="rect">
            <a:avLst/>
          </a:prstGeom>
          <a:ln>
            <a:solidFill>
              <a:srgbClr val="92D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800" b="1" dirty="0"/>
              <a:t>Administration library</a:t>
            </a:r>
            <a:endParaRPr lang="en-GB" sz="800" dirty="0"/>
          </a:p>
          <a:p>
            <a:pPr algn="ctr"/>
            <a:r>
              <a:rPr lang="en-GB" sz="800" b="1" dirty="0">
                <a:solidFill>
                  <a:srgbClr val="92D050"/>
                </a:solidFill>
              </a:rPr>
              <a:t>JH (JH)	</a:t>
            </a:r>
            <a:r>
              <a:rPr lang="en-GB" sz="800" dirty="0"/>
              <a:t> 64</a:t>
            </a:r>
          </a:p>
        </p:txBody>
      </p:sp>
    </p:spTree>
    <p:extLst>
      <p:ext uri="{BB962C8B-B14F-4D97-AF65-F5344CB8AC3E}">
        <p14:creationId xmlns:p14="http://schemas.microsoft.com/office/powerpoint/2010/main" val="35028778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553</TotalTime>
  <Words>619</Words>
  <Application>Microsoft Office PowerPoint</Application>
  <PresentationFormat>Widescreen</PresentationFormat>
  <Paragraphs>172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Jim Hollom</dc:creator>
  <cp:lastModifiedBy>Jim Hollom</cp:lastModifiedBy>
  <cp:revision>37</cp:revision>
  <dcterms:created xsi:type="dcterms:W3CDTF">2024-04-19T07:08:03Z</dcterms:created>
  <dcterms:modified xsi:type="dcterms:W3CDTF">2024-11-07T07:40:11Z</dcterms:modified>
</cp:coreProperties>
</file>